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366" r:id="rId12"/>
    <p:sldId id="367" r:id="rId13"/>
    <p:sldId id="266" r:id="rId14"/>
    <p:sldId id="369" r:id="rId15"/>
    <p:sldId id="368" r:id="rId16"/>
    <p:sldId id="267" r:id="rId17"/>
    <p:sldId id="268" r:id="rId18"/>
    <p:sldId id="269" r:id="rId19"/>
    <p:sldId id="370" r:id="rId20"/>
    <p:sldId id="371" r:id="rId21"/>
    <p:sldId id="372" r:id="rId22"/>
    <p:sldId id="373" r:id="rId23"/>
    <p:sldId id="270" r:id="rId24"/>
    <p:sldId id="374" r:id="rId25"/>
    <p:sldId id="271" r:id="rId26"/>
    <p:sldId id="272" r:id="rId27"/>
    <p:sldId id="273" r:id="rId28"/>
    <p:sldId id="274" r:id="rId29"/>
    <p:sldId id="275" r:id="rId30"/>
    <p:sldId id="375" r:id="rId31"/>
    <p:sldId id="378" r:id="rId32"/>
    <p:sldId id="279" r:id="rId33"/>
    <p:sldId id="276" r:id="rId34"/>
    <p:sldId id="277" r:id="rId35"/>
    <p:sldId id="278" r:id="rId36"/>
    <p:sldId id="406" r:id="rId37"/>
    <p:sldId id="377" r:id="rId38"/>
    <p:sldId id="376" r:id="rId39"/>
    <p:sldId id="280" r:id="rId40"/>
    <p:sldId id="380" r:id="rId41"/>
    <p:sldId id="386" r:id="rId42"/>
    <p:sldId id="284" r:id="rId43"/>
    <p:sldId id="382" r:id="rId44"/>
    <p:sldId id="385" r:id="rId45"/>
    <p:sldId id="381" r:id="rId46"/>
    <p:sldId id="285" r:id="rId47"/>
    <p:sldId id="383" r:id="rId48"/>
    <p:sldId id="387" r:id="rId49"/>
    <p:sldId id="379" r:id="rId50"/>
    <p:sldId id="281" r:id="rId51"/>
    <p:sldId id="282" r:id="rId52"/>
    <p:sldId id="283" r:id="rId53"/>
    <p:sldId id="388" r:id="rId54"/>
    <p:sldId id="391" r:id="rId55"/>
    <p:sldId id="390" r:id="rId56"/>
    <p:sldId id="389" r:id="rId57"/>
    <p:sldId id="286" r:id="rId58"/>
    <p:sldId id="287" r:id="rId59"/>
    <p:sldId id="288" r:id="rId60"/>
    <p:sldId id="392" r:id="rId61"/>
    <p:sldId id="289" r:id="rId62"/>
    <p:sldId id="290" r:id="rId63"/>
    <p:sldId id="393" r:id="rId64"/>
    <p:sldId id="394" r:id="rId65"/>
    <p:sldId id="291" r:id="rId66"/>
    <p:sldId id="292" r:id="rId67"/>
    <p:sldId id="293" r:id="rId68"/>
    <p:sldId id="395" r:id="rId69"/>
    <p:sldId id="396" r:id="rId70"/>
    <p:sldId id="397" r:id="rId71"/>
    <p:sldId id="398" r:id="rId72"/>
    <p:sldId id="294" r:id="rId73"/>
    <p:sldId id="295" r:id="rId74"/>
    <p:sldId id="296" r:id="rId75"/>
    <p:sldId id="297" r:id="rId76"/>
    <p:sldId id="298" r:id="rId77"/>
    <p:sldId id="399" r:id="rId78"/>
    <p:sldId id="400" r:id="rId79"/>
    <p:sldId id="299" r:id="rId80"/>
    <p:sldId id="300" r:id="rId81"/>
    <p:sldId id="301" r:id="rId82"/>
    <p:sldId id="302" r:id="rId83"/>
    <p:sldId id="303" r:id="rId84"/>
    <p:sldId id="304" r:id="rId85"/>
    <p:sldId id="401" r:id="rId86"/>
    <p:sldId id="402" r:id="rId87"/>
    <p:sldId id="403" r:id="rId88"/>
    <p:sldId id="305" r:id="rId89"/>
    <p:sldId id="306" r:id="rId90"/>
    <p:sldId id="407" r:id="rId91"/>
    <p:sldId id="408" r:id="rId92"/>
    <p:sldId id="404" r:id="rId93"/>
    <p:sldId id="307" r:id="rId94"/>
    <p:sldId id="308" r:id="rId95"/>
    <p:sldId id="309" r:id="rId96"/>
    <p:sldId id="310" r:id="rId97"/>
    <p:sldId id="311" r:id="rId98"/>
    <p:sldId id="405" r:id="rId99"/>
    <p:sldId id="312" r:id="rId100"/>
    <p:sldId id="313" r:id="rId101"/>
    <p:sldId id="317" r:id="rId102"/>
    <p:sldId id="315" r:id="rId103"/>
    <p:sldId id="316" r:id="rId104"/>
    <p:sldId id="314" r:id="rId105"/>
    <p:sldId id="318" r:id="rId10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5FD"/>
    <a:srgbClr val="D6B3F9"/>
    <a:srgbClr val="BB7FF7"/>
    <a:srgbClr val="FDF6E7"/>
    <a:srgbClr val="FEFEFD"/>
    <a:srgbClr val="FDDDE3"/>
    <a:srgbClr val="E0FADE"/>
    <a:srgbClr val="E6C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BFA0-6E9B-4564-9430-6C348EB54990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E43E4-31ED-4693-952D-B6F7D8F6EED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2193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2E43E4-31ED-4693-952D-B6F7D8F6EEDF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925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1391D7-83BD-7590-2403-A6AF239BB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330F8E2-6350-1EC2-6AF3-9481B5227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767401-90C0-CFDB-4FD5-D331172F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992039F-B2E6-FA8F-ADF6-69EF9E6E2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1D0FC3-FC17-74E6-BA03-88C21837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023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ABE2FC-008A-766A-E0A3-32D20D006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AE034A-235E-4888-344B-D5CD79F39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1ED9004-CE4B-36A0-4A1D-6582F4E61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F0AE9A-C571-949D-52FB-D41629E5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3026CE-CEB7-92B6-FEF0-C11C8593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234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732F25-D21F-ABDA-6D4B-8659061BE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5ECC584-11E9-A031-2F70-4181F4B41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02E6AA1-F49F-D49B-315D-079E5E3F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51D889-9138-1E2A-27B6-220883E93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58A60AB-F44A-9D55-14FD-BE7FE01E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2339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1B96EE-26C1-3550-CE5E-349ADB58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97252C-337C-A46A-9668-C3ECA8C9C7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BED71BE-B7DA-8E65-015B-C96B56730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F9D850E-F556-6F88-1143-B35CBE314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C358B0D-1E51-FD0D-CF41-A38682D1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CB415DD-AAAA-2F98-A9AB-282386834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7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B0E2AE-1FE5-B6AF-8D23-B451A149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0599B2B-DF97-77C9-FAE8-E77FB877C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E458C55-FF62-4572-1870-505218AD1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F8499FD-F55D-DC1D-A36E-7734BB4AFC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51E0CC3-C062-497B-1E1F-7CCE898D2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6A4CA891-5FE7-CEDE-0B53-9A01BD0B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00E1411-6B4E-ADC0-610F-80A9CF2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615964E-8C91-6086-E0FD-0E4DE8E4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0170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0DF05D-C49A-CB97-2090-D48E1FA2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CE647FC-0B5B-B662-E5DC-7D9FF50CB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8EF0747-CB04-5074-E60C-05316438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CEF4A35-B8CC-484D-B620-F2A4AC14B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660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AB73C30-37D7-6F5F-5FD8-C16A831BB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329A970-3868-7DF7-00E0-A3FFE01A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55D69C0-9110-3E05-7849-CEE803594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965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D2009D-B177-46EB-3EFC-1507D821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EA3BE4-A710-302E-7E6C-D053A001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53F983A-C4C3-148C-82C8-001846EEE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BA2AF24-0487-20E4-B7FF-611B8A22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FF898A1-0CC9-EA7D-B294-6CC20C8AF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08FE7A5-AD22-7A5A-0184-9ED9F892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793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D8A94C-8422-0A41-1145-72A9762E7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E02ED73-CE11-82CA-4206-3C5306D749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418A115-AAD7-2564-9E03-1901041B0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1F51F50-95CC-FB86-DD35-7932385D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09DDCE5-7B60-1F20-2202-8DB801E18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093312F-87D8-83C1-FD1B-7E7FDE6D8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201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B6E539-B877-45D4-C550-55CABF99C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7C0957C-54D2-BE1C-17A9-27AD5B4C3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B5BAE3-1574-73F8-F15B-E113E6CD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65A89C8-8078-B58E-FFCE-D58B9F22D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19F6C7-50F2-F738-D959-A4816BFD0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758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1145EE8-ED61-EDB8-0276-A75C410F1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888EF65-FCD2-3826-265A-6D196AF39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12BF61-59E0-A11D-75A1-8A47C305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16EE6B9-87A6-FAF6-FBAF-236917FCB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A48656A-3816-BE29-FE77-E64279C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387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853A319-1E5C-3727-590F-188CFBC7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8AE8017-029B-2F1D-4D39-03F31611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B798EAD-D513-A41C-A574-86F8A1AC5F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48CEC-4171-443F-AF6E-96B50C47F38F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491D906-5B77-4498-1157-7DA855A5FF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DAB77D-9281-0957-5393-EC73A59AE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3AE8F-C37F-4A33-887F-EAF96898F6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572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oyu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daily-routines-spin-the-whee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daily-routines-anagra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daily-routines-alien-boar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my-daily-routine-picture-labe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study-routines-open-the-box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study-routines-hangman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study-routines-foxcraft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frequency-adverbs-wordsearch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ctivities-in-the-classroom-1-2-spin-the-whee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ctivities-in-the-classroom-1-2-anagram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ctivities-in-the-classroom-2-2-open-the-box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ctivities-in-the-classroom-2-2-hangman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ctivities-in-the-classroom-space-maze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present-continuous-time-expressions-wordsearch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present-continuous-sentences-unjumble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normally-but-now-fill-in-the-blank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nd-study-words-matching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nd-study-words-crossword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nd-study-words-wordsearch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and-study-words-train-rush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tag-questions-open-the-box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possesive-adjective-fill-in-the-blank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cardinal-numbers-100-500-matching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cardinal-numbers-100-500-unjumble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cardinal-numbers-100-500-fill-in-the-blank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cardinal-numbers-100-500-space-maze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ordinal-numbers-fill-in-the-blanks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ordinal-numbers-quiz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places-outside-school-quiz-show" TargetMode="Externa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places-outside-school-anagram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learning-places-outside-school-wizard-maze" TargetMode="Externa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other-important-words-open-the-box" TargetMode="Externa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getolgayaltinay.com/contents/classroom-life-6-sinif/6-2-other-important-words-vocabulary-test-quiz" TargetMode="Externa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oyun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2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06363-B36A-4A6F-A631-FCE85A99E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465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72B184-CDF9-75B5-9653-0F17278AC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28A05ED-56FF-2741-6A5D-2906D33F7969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kelimelerini tekrar edebileceğin </a:t>
            </a:r>
            <a:r>
              <a:rPr lang="tr-TR" sz="2400" b="1" i="1" dirty="0" err="1"/>
              <a:t>Lexicard</a:t>
            </a:r>
            <a:r>
              <a:rPr lang="tr-TR" sz="2400" b="1" i="1" dirty="0"/>
              <a:t> (</a:t>
            </a:r>
            <a:r>
              <a:rPr lang="tr-TR" sz="2400" b="1" i="1" dirty="0" err="1"/>
              <a:t>Cram</a:t>
            </a:r>
            <a:r>
              <a:rPr lang="tr-TR" sz="2400" b="1" i="1" dirty="0"/>
              <a:t>) oyununa aşağıdaki bağlantıdan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https://www.egetolgayaltinay.com/oyun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3719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56FC5-951E-A4C1-C1A7-062CCC358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7063E32-0A19-337B-70FD-25E25BF024A3}"/>
              </a:ext>
            </a:extLst>
          </p:cNvPr>
          <p:cNvSpPr txBox="1"/>
          <p:nvPr/>
        </p:nvSpPr>
        <p:spPr>
          <a:xfrm>
            <a:off x="0" y="2105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noProof="0" dirty="0">
                <a:solidFill>
                  <a:srgbClr val="7030A0"/>
                </a:solidFill>
              </a:rPr>
              <a:t>Daily </a:t>
            </a:r>
            <a:r>
              <a:rPr lang="tr-TR" sz="8000" b="1" noProof="0" dirty="0" err="1">
                <a:solidFill>
                  <a:srgbClr val="7030A0"/>
                </a:solidFill>
              </a:rPr>
              <a:t>Routines</a:t>
            </a:r>
            <a:endParaRPr lang="en-US" sz="80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2A88555-222A-4FB5-8568-9DCFCB13903A}"/>
              </a:ext>
            </a:extLst>
          </p:cNvPr>
          <p:cNvSpPr txBox="1"/>
          <p:nvPr/>
        </p:nvSpPr>
        <p:spPr>
          <a:xfrm>
            <a:off x="3209181" y="3429000"/>
            <a:ext cx="581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Günlük Rutinler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076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9D8B9D-527D-F7F2-4C40-4FE48AEDE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6DA6635-83E8-D01B-AF95-A8FC5851383F}"/>
              </a:ext>
            </a:extLst>
          </p:cNvPr>
          <p:cNvSpPr/>
          <p:nvPr/>
        </p:nvSpPr>
        <p:spPr>
          <a:xfrm>
            <a:off x="279133" y="4009071"/>
            <a:ext cx="3657600" cy="78962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>
                <a:solidFill>
                  <a:schemeClr val="tx1"/>
                </a:solidFill>
              </a:rPr>
              <a:t>Wake </a:t>
            </a:r>
            <a:r>
              <a:rPr lang="tr-TR" sz="3200" b="1" noProof="0" dirty="0" err="1">
                <a:solidFill>
                  <a:schemeClr val="tx1"/>
                </a:solidFill>
              </a:rPr>
              <a:t>up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5F62A54-0228-1FA7-E706-C2BCAA27B9CB}"/>
              </a:ext>
            </a:extLst>
          </p:cNvPr>
          <p:cNvSpPr/>
          <p:nvPr/>
        </p:nvSpPr>
        <p:spPr>
          <a:xfrm>
            <a:off x="279133" y="4798692"/>
            <a:ext cx="3657600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Uyanmak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EBF772B-2076-BE07-7084-57667982DFF3}"/>
              </a:ext>
            </a:extLst>
          </p:cNvPr>
          <p:cNvSpPr/>
          <p:nvPr/>
        </p:nvSpPr>
        <p:spPr>
          <a:xfrm>
            <a:off x="4369868" y="4009071"/>
            <a:ext cx="3554931" cy="78962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Get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up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early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669D2E6-7E6C-FD99-EB49-BBB1CFA57EF3}"/>
              </a:ext>
            </a:extLst>
          </p:cNvPr>
          <p:cNvSpPr/>
          <p:nvPr/>
        </p:nvSpPr>
        <p:spPr>
          <a:xfrm>
            <a:off x="4369868" y="4798692"/>
            <a:ext cx="3554931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Erken kalkmak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42405F1-8CC8-D1C1-ACF8-291B86DAD0B2}"/>
              </a:ext>
            </a:extLst>
          </p:cNvPr>
          <p:cNvSpPr/>
          <p:nvPr/>
        </p:nvSpPr>
        <p:spPr>
          <a:xfrm>
            <a:off x="8468626" y="4009071"/>
            <a:ext cx="3554931" cy="78962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Brush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teeth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2101B9B7-3CD4-59EE-F043-ED56B501A4E0}"/>
              </a:ext>
            </a:extLst>
          </p:cNvPr>
          <p:cNvSpPr/>
          <p:nvPr/>
        </p:nvSpPr>
        <p:spPr>
          <a:xfrm>
            <a:off x="8468626" y="4798692"/>
            <a:ext cx="3554931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>
                <a:solidFill>
                  <a:schemeClr val="tx1"/>
                </a:solidFill>
              </a:rPr>
              <a:t>Dişlerini fırçalamak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8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284094-24A5-4FDA-313D-903C5D6E8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E9646BB-B209-B014-9CC7-B1F41BE41D86}"/>
              </a:ext>
            </a:extLst>
          </p:cNvPr>
          <p:cNvSpPr/>
          <p:nvPr/>
        </p:nvSpPr>
        <p:spPr>
          <a:xfrm>
            <a:off x="83127" y="4009071"/>
            <a:ext cx="3946944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Have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breakfast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547D1F2-8240-7A7C-947E-3C0A49DD7122}"/>
              </a:ext>
            </a:extLst>
          </p:cNvPr>
          <p:cNvSpPr/>
          <p:nvPr/>
        </p:nvSpPr>
        <p:spPr>
          <a:xfrm>
            <a:off x="83127" y="5048074"/>
            <a:ext cx="3946944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Kahvaltı etmek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5F64053-730B-0DD6-F4FA-284552E2A9E2}"/>
              </a:ext>
            </a:extLst>
          </p:cNvPr>
          <p:cNvSpPr/>
          <p:nvPr/>
        </p:nvSpPr>
        <p:spPr>
          <a:xfrm>
            <a:off x="4276529" y="4009071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Have</a:t>
            </a:r>
            <a:r>
              <a:rPr lang="tr-TR" sz="3200" b="1" noProof="0" dirty="0">
                <a:solidFill>
                  <a:schemeClr val="tx1"/>
                </a:solidFill>
              </a:rPr>
              <a:t> a </a:t>
            </a:r>
            <a:r>
              <a:rPr lang="tr-TR" sz="3200" b="1" noProof="0" dirty="0" err="1">
                <a:solidFill>
                  <a:schemeClr val="tx1"/>
                </a:solidFill>
              </a:rPr>
              <a:t>quick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breakfast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CA06B10-0816-95F4-E277-1D265DEDBDAE}"/>
              </a:ext>
            </a:extLst>
          </p:cNvPr>
          <p:cNvSpPr/>
          <p:nvPr/>
        </p:nvSpPr>
        <p:spPr>
          <a:xfrm>
            <a:off x="4276529" y="5048074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Hızlıca kahvaltı etmek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BF0B975-E433-237F-8CAF-D1169CF4B6F5}"/>
              </a:ext>
            </a:extLst>
          </p:cNvPr>
          <p:cNvSpPr/>
          <p:nvPr/>
        </p:nvSpPr>
        <p:spPr>
          <a:xfrm>
            <a:off x="8357934" y="4009071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Have</a:t>
            </a:r>
            <a:r>
              <a:rPr lang="tr-TR" sz="3200" b="1" dirty="0">
                <a:solidFill>
                  <a:schemeClr val="tx1"/>
                </a:solidFill>
              </a:rPr>
              <a:t> a </a:t>
            </a:r>
            <a:r>
              <a:rPr lang="tr-TR" sz="3200" b="1" dirty="0" err="1">
                <a:solidFill>
                  <a:schemeClr val="tx1"/>
                </a:solidFill>
              </a:rPr>
              <a:t>breakfast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with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family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0CB8CF1-A59A-7B29-FCE2-7CF61FA24861}"/>
              </a:ext>
            </a:extLst>
          </p:cNvPr>
          <p:cNvSpPr/>
          <p:nvPr/>
        </p:nvSpPr>
        <p:spPr>
          <a:xfrm>
            <a:off x="8357934" y="5048074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Aileyle kahvaltı etmek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16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EAF3A-CD53-150D-5057-7E50E6DF9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E1A487F-E30E-BF61-A78A-D073ED32E98A}"/>
              </a:ext>
            </a:extLst>
          </p:cNvPr>
          <p:cNvSpPr/>
          <p:nvPr/>
        </p:nvSpPr>
        <p:spPr>
          <a:xfrm>
            <a:off x="83127" y="4009071"/>
            <a:ext cx="3946944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Walk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to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school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31BEC79-BAFD-2E0E-8BC5-DBA39BC072BE}"/>
              </a:ext>
            </a:extLst>
          </p:cNvPr>
          <p:cNvSpPr/>
          <p:nvPr/>
        </p:nvSpPr>
        <p:spPr>
          <a:xfrm>
            <a:off x="83127" y="5048074"/>
            <a:ext cx="3946944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Okula yürüyerek gitmek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2419DA6-06D8-60D6-A9B0-93B0E36FEDD1}"/>
              </a:ext>
            </a:extLst>
          </p:cNvPr>
          <p:cNvSpPr/>
          <p:nvPr/>
        </p:nvSpPr>
        <p:spPr>
          <a:xfrm>
            <a:off x="4276529" y="4009071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Go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to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school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by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bike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ECFA077-0FFD-ADEA-6DD9-96BDFE2EF8A2}"/>
              </a:ext>
            </a:extLst>
          </p:cNvPr>
          <p:cNvSpPr/>
          <p:nvPr/>
        </p:nvSpPr>
        <p:spPr>
          <a:xfrm>
            <a:off x="4276529" y="5048074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Okula bisikletle gitmek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63E64DC-24CA-E79E-8601-FF94785E50A5}"/>
              </a:ext>
            </a:extLst>
          </p:cNvPr>
          <p:cNvSpPr/>
          <p:nvPr/>
        </p:nvSpPr>
        <p:spPr>
          <a:xfrm>
            <a:off x="8357934" y="4009071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Go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to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school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by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school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bus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823388C-EF97-B1B9-CDFB-F6DA974B9E1D}"/>
              </a:ext>
            </a:extLst>
          </p:cNvPr>
          <p:cNvSpPr/>
          <p:nvPr/>
        </p:nvSpPr>
        <p:spPr>
          <a:xfrm>
            <a:off x="8357934" y="5048074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Okula okul servisiyle gitmek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6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297CFB-89CC-52B2-3FFE-957885F6F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57575AF-5472-F88F-DBD8-99A810B069E1}"/>
              </a:ext>
            </a:extLst>
          </p:cNvPr>
          <p:cNvSpPr/>
          <p:nvPr/>
        </p:nvSpPr>
        <p:spPr>
          <a:xfrm>
            <a:off x="83127" y="4009071"/>
            <a:ext cx="3946944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noProof="0" dirty="0">
                <a:solidFill>
                  <a:schemeClr val="tx1"/>
                </a:solidFill>
              </a:rPr>
              <a:t>Rest </a:t>
            </a:r>
            <a:r>
              <a:rPr lang="tr-TR" sz="3600" b="1" noProof="0" dirty="0" err="1">
                <a:solidFill>
                  <a:schemeClr val="tx1"/>
                </a:solidFill>
              </a:rPr>
              <a:t>after</a:t>
            </a:r>
            <a:r>
              <a:rPr lang="tr-TR" sz="3600" b="1" noProof="0" dirty="0">
                <a:solidFill>
                  <a:schemeClr val="tx1"/>
                </a:solidFill>
              </a:rPr>
              <a:t> </a:t>
            </a:r>
            <a:r>
              <a:rPr lang="tr-TR" sz="3600" b="1" noProof="0" dirty="0" err="1">
                <a:solidFill>
                  <a:schemeClr val="tx1"/>
                </a:solidFill>
              </a:rPr>
              <a:t>school</a:t>
            </a:r>
            <a:endParaRPr lang="en-US" sz="36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512D822-1BD6-E298-BA60-4648757E32EA}"/>
              </a:ext>
            </a:extLst>
          </p:cNvPr>
          <p:cNvSpPr/>
          <p:nvPr/>
        </p:nvSpPr>
        <p:spPr>
          <a:xfrm>
            <a:off x="83127" y="5048074"/>
            <a:ext cx="3946944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Okuldan sonra dinlenmek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5CA0834-EDA6-D1BA-9135-7BFD9CEAF5A5}"/>
              </a:ext>
            </a:extLst>
          </p:cNvPr>
          <p:cNvSpPr/>
          <p:nvPr/>
        </p:nvSpPr>
        <p:spPr>
          <a:xfrm>
            <a:off x="4276529" y="4009071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noProof="0" dirty="0">
                <a:solidFill>
                  <a:schemeClr val="tx1"/>
                </a:solidFill>
              </a:rPr>
              <a:t>Do </a:t>
            </a:r>
            <a:r>
              <a:rPr lang="tr-TR" sz="3600" b="1" noProof="0" dirty="0" err="1">
                <a:solidFill>
                  <a:schemeClr val="tx1"/>
                </a:solidFill>
              </a:rPr>
              <a:t>homework</a:t>
            </a:r>
            <a:endParaRPr lang="en-US" sz="36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E3ED867-6B10-2293-EE20-5A1779426479}"/>
              </a:ext>
            </a:extLst>
          </p:cNvPr>
          <p:cNvSpPr/>
          <p:nvPr/>
        </p:nvSpPr>
        <p:spPr>
          <a:xfrm>
            <a:off x="4276529" y="5048074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Ödev yapmak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8C81CC4-9043-0D7C-908B-CC668AE7ACFF}"/>
              </a:ext>
            </a:extLst>
          </p:cNvPr>
          <p:cNvSpPr/>
          <p:nvPr/>
        </p:nvSpPr>
        <p:spPr>
          <a:xfrm>
            <a:off x="8273926" y="4009071"/>
            <a:ext cx="3834947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Have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dinner</a:t>
            </a:r>
            <a:endParaRPr lang="en-US" sz="36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CA74E16-73F4-4DBF-D58A-22B983000835}"/>
              </a:ext>
            </a:extLst>
          </p:cNvPr>
          <p:cNvSpPr/>
          <p:nvPr/>
        </p:nvSpPr>
        <p:spPr>
          <a:xfrm>
            <a:off x="8273926" y="5048074"/>
            <a:ext cx="3834947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Akşam yemeği yemek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30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5448F1-C880-344A-5273-BC8970175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5942D23-61E1-4122-202F-D05A2F78CE9B}"/>
              </a:ext>
            </a:extLst>
          </p:cNvPr>
          <p:cNvSpPr/>
          <p:nvPr/>
        </p:nvSpPr>
        <p:spPr>
          <a:xfrm>
            <a:off x="766618" y="4480125"/>
            <a:ext cx="4516582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noProof="0" dirty="0">
                <a:solidFill>
                  <a:schemeClr val="tx1"/>
                </a:solidFill>
              </a:rPr>
              <a:t>Write a </a:t>
            </a:r>
            <a:r>
              <a:rPr lang="tr-TR" sz="3600" b="1" noProof="0" dirty="0" err="1">
                <a:solidFill>
                  <a:schemeClr val="tx1"/>
                </a:solidFill>
              </a:rPr>
              <a:t>diary</a:t>
            </a:r>
            <a:endParaRPr lang="en-US" sz="36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ADA3EA7-8F4C-203D-ACFD-7179A05FD6CA}"/>
              </a:ext>
            </a:extLst>
          </p:cNvPr>
          <p:cNvSpPr/>
          <p:nvPr/>
        </p:nvSpPr>
        <p:spPr>
          <a:xfrm>
            <a:off x="766618" y="5519128"/>
            <a:ext cx="4516582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Günlük yazmak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91B69DC6-1B82-360A-5F4A-893D1344EA1B}"/>
              </a:ext>
            </a:extLst>
          </p:cNvPr>
          <p:cNvSpPr/>
          <p:nvPr/>
        </p:nvSpPr>
        <p:spPr>
          <a:xfrm>
            <a:off x="6908800" y="4480125"/>
            <a:ext cx="4516582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noProof="0" dirty="0" err="1">
                <a:solidFill>
                  <a:schemeClr val="tx1"/>
                </a:solidFill>
              </a:rPr>
              <a:t>Go</a:t>
            </a:r>
            <a:r>
              <a:rPr lang="tr-TR" sz="3600" b="1" noProof="0" dirty="0">
                <a:solidFill>
                  <a:schemeClr val="tx1"/>
                </a:solidFill>
              </a:rPr>
              <a:t> </a:t>
            </a:r>
            <a:r>
              <a:rPr lang="tr-TR" sz="3600" b="1" noProof="0" dirty="0" err="1">
                <a:solidFill>
                  <a:schemeClr val="tx1"/>
                </a:solidFill>
              </a:rPr>
              <a:t>to</a:t>
            </a:r>
            <a:r>
              <a:rPr lang="tr-TR" sz="3600" b="1" noProof="0" dirty="0">
                <a:solidFill>
                  <a:schemeClr val="tx1"/>
                </a:solidFill>
              </a:rPr>
              <a:t> </a:t>
            </a:r>
            <a:r>
              <a:rPr lang="tr-TR" sz="3600" b="1" noProof="0" dirty="0" err="1">
                <a:solidFill>
                  <a:schemeClr val="tx1"/>
                </a:solidFill>
              </a:rPr>
              <a:t>bed</a:t>
            </a:r>
            <a:endParaRPr lang="en-US" sz="36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79ECA3C-20C4-1E2C-6732-4C1EF37D23D8}"/>
              </a:ext>
            </a:extLst>
          </p:cNvPr>
          <p:cNvSpPr/>
          <p:nvPr/>
        </p:nvSpPr>
        <p:spPr>
          <a:xfrm>
            <a:off x="6908800" y="5519128"/>
            <a:ext cx="4516582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Yatağa gitmek / Yatmak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13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DE4E92-874C-88BA-D2FC-B32B49D7F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EDDB133-C9EB-DCBE-EFC1-5F092036F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9982" y="2724439"/>
            <a:ext cx="2895600" cy="38290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17737194-1F5D-19F5-163B-3DD4450E73F9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https://www.egetolgayaltinay.com/contents/classroom-life-6-sinif/6-2-daily-routines-spin-the-wheel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1454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A43B0E-EE03-C21F-D8BC-701AE8AF9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06915B1-1216-1B80-E00B-A39A0629F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4491" y="2692255"/>
            <a:ext cx="2895600" cy="38195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3BBDB7C4-7AA9-4C59-7ECA-88A52036D61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https://www.egetolgayaltinay.com/contents/classroom-life-6-sinif/6-2-daily-routines-anagram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2011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32826-B734-DFC9-41A9-66A3FBAEB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2C16455-0F54-5ABF-AC2E-D73C7315B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459" y="2418773"/>
            <a:ext cx="2933700" cy="38862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B9FF5D3-3DFA-051C-5E41-86EEFFF096E7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https://www.egetolgayaltinay.com/contents/classroom-life-6-sinif/6-2-daily-routines-alien-board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1291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D5C8F7-B577-4DB1-A59E-E1172E6C6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6CF4CF3-B581-87EC-7BE6-5B86D2817D64}"/>
              </a:ext>
            </a:extLst>
          </p:cNvPr>
          <p:cNvSpPr/>
          <p:nvPr/>
        </p:nvSpPr>
        <p:spPr>
          <a:xfrm>
            <a:off x="86627" y="4490334"/>
            <a:ext cx="3946944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 wake up at half past seven.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52727F3-CBA2-0588-5118-F2CE9FF7958F}"/>
              </a:ext>
            </a:extLst>
          </p:cNvPr>
          <p:cNvSpPr/>
          <p:nvPr/>
        </p:nvSpPr>
        <p:spPr>
          <a:xfrm>
            <a:off x="86627" y="5529337"/>
            <a:ext cx="3946944" cy="94846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Saat yedi buçukta uyanırım.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4607520-DAA1-7FF9-380A-198B5EA5825D}"/>
              </a:ext>
            </a:extLst>
          </p:cNvPr>
          <p:cNvSpPr/>
          <p:nvPr/>
        </p:nvSpPr>
        <p:spPr>
          <a:xfrm>
            <a:off x="4310512" y="4490334"/>
            <a:ext cx="3707331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I always have breakfast before school.</a:t>
            </a:r>
            <a:endParaRPr lang="en-US" sz="24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100B93A-6453-64B6-267B-35B1C6A8739C}"/>
              </a:ext>
            </a:extLst>
          </p:cNvPr>
          <p:cNvSpPr/>
          <p:nvPr/>
        </p:nvSpPr>
        <p:spPr>
          <a:xfrm>
            <a:off x="4310512" y="5529337"/>
            <a:ext cx="3707331" cy="94846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400" i="1" dirty="0">
                <a:solidFill>
                  <a:schemeClr val="tx1"/>
                </a:solidFill>
              </a:rPr>
              <a:t>Okuldan önce her zaman kahvaltı yaparım.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091182A-4DC4-4ED2-2F6A-65E41CA2BB7C}"/>
              </a:ext>
            </a:extLst>
          </p:cNvPr>
          <p:cNvSpPr/>
          <p:nvPr/>
        </p:nvSpPr>
        <p:spPr>
          <a:xfrm>
            <a:off x="8294784" y="4465894"/>
            <a:ext cx="381058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 usually rest after school.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40367A4-BE74-445D-F70A-80C31205A903}"/>
              </a:ext>
            </a:extLst>
          </p:cNvPr>
          <p:cNvSpPr/>
          <p:nvPr/>
        </p:nvSpPr>
        <p:spPr>
          <a:xfrm>
            <a:off x="8294784" y="5504897"/>
            <a:ext cx="3810589" cy="97290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Okuldan sonra genellikle dinlenirim.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E61498A-7707-B190-AB72-8EE6F0CB684F}"/>
              </a:ext>
            </a:extLst>
          </p:cNvPr>
          <p:cNvSpPr txBox="1"/>
          <p:nvPr/>
        </p:nvSpPr>
        <p:spPr>
          <a:xfrm>
            <a:off x="327259" y="217230"/>
            <a:ext cx="11444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/>
              <a:t>Günlük rutinlerimizden bahsederken, geniş zaman yapısını kullanırız.</a:t>
            </a:r>
          </a:p>
        </p:txBody>
      </p:sp>
    </p:spTree>
    <p:extLst>
      <p:ext uri="{BB962C8B-B14F-4D97-AF65-F5344CB8AC3E}">
        <p14:creationId xmlns:p14="http://schemas.microsoft.com/office/powerpoint/2010/main" val="426226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8CAD1-75EA-4272-AEC5-60DF97CB6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1762804-6640-84F9-68A1-A2B2BDABD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748" y="2686628"/>
            <a:ext cx="2914650" cy="38862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6742326-60E5-026B-C1AF-509CE399124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https://www.egetolgayaltinay.com/contents/classroom-life-6-sinif/6-2-my-daily-routine-picture-label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182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092FF-88CF-A088-FE89-580186850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0EA2C80-F04A-AAE7-9E33-2D33FE49609A}"/>
              </a:ext>
            </a:extLst>
          </p:cNvPr>
          <p:cNvSpPr txBox="1"/>
          <p:nvPr/>
        </p:nvSpPr>
        <p:spPr>
          <a:xfrm>
            <a:off x="0" y="2105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noProof="0" dirty="0" err="1">
                <a:solidFill>
                  <a:srgbClr val="7030A0"/>
                </a:solidFill>
              </a:rPr>
              <a:t>Study</a:t>
            </a:r>
            <a:r>
              <a:rPr lang="tr-TR" sz="8000" b="1" noProof="0" dirty="0">
                <a:solidFill>
                  <a:srgbClr val="7030A0"/>
                </a:solidFill>
              </a:rPr>
              <a:t> </a:t>
            </a:r>
            <a:r>
              <a:rPr lang="tr-TR" sz="8000" b="1" noProof="0" dirty="0" err="1">
                <a:solidFill>
                  <a:srgbClr val="7030A0"/>
                </a:solidFill>
              </a:rPr>
              <a:t>Routines</a:t>
            </a:r>
            <a:endParaRPr lang="en-US" sz="80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8B4617A-F627-5691-3D39-4266A9DDBF0C}"/>
              </a:ext>
            </a:extLst>
          </p:cNvPr>
          <p:cNvSpPr txBox="1"/>
          <p:nvPr/>
        </p:nvSpPr>
        <p:spPr>
          <a:xfrm>
            <a:off x="3209181" y="3429000"/>
            <a:ext cx="581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Ders Çalışma Rutinleri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871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958599-5737-1F29-0C15-5E58A3C56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C77E6C3-BD38-DFC4-657F-B3854748A830}"/>
              </a:ext>
            </a:extLst>
          </p:cNvPr>
          <p:cNvSpPr/>
          <p:nvPr/>
        </p:nvSpPr>
        <p:spPr>
          <a:xfrm>
            <a:off x="2864828" y="212365"/>
            <a:ext cx="3025833" cy="143799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Study</a:t>
            </a:r>
            <a:r>
              <a:rPr lang="tr-TR" sz="3200" b="1" noProof="0" dirty="0">
                <a:solidFill>
                  <a:schemeClr val="tx1"/>
                </a:solidFill>
              </a:rPr>
              <a:t> English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5C8B9D4-2778-2AD4-8716-8B9307124072}"/>
              </a:ext>
            </a:extLst>
          </p:cNvPr>
          <p:cNvSpPr/>
          <p:nvPr/>
        </p:nvSpPr>
        <p:spPr>
          <a:xfrm>
            <a:off x="2864828" y="1650356"/>
            <a:ext cx="3025833" cy="109284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İngilizce Çalışmak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1C40EF6-6713-5BDB-2673-3B0FF7B2CCF7}"/>
              </a:ext>
            </a:extLst>
          </p:cNvPr>
          <p:cNvSpPr/>
          <p:nvPr/>
        </p:nvSpPr>
        <p:spPr>
          <a:xfrm>
            <a:off x="6301339" y="212365"/>
            <a:ext cx="3025833" cy="143799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>
                <a:solidFill>
                  <a:schemeClr val="tx1"/>
                </a:solidFill>
              </a:rPr>
              <a:t>Do </a:t>
            </a:r>
            <a:r>
              <a:rPr lang="tr-TR" sz="3200" b="1" noProof="0" dirty="0" err="1">
                <a:solidFill>
                  <a:schemeClr val="tx1"/>
                </a:solidFill>
              </a:rPr>
              <a:t>homework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4404110-0EC8-DCDB-715F-2DDDBF6A237B}"/>
              </a:ext>
            </a:extLst>
          </p:cNvPr>
          <p:cNvSpPr/>
          <p:nvPr/>
        </p:nvSpPr>
        <p:spPr>
          <a:xfrm>
            <a:off x="6301339" y="1650356"/>
            <a:ext cx="3025833" cy="109284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Ödev yapmak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6056457-1515-6D59-9257-2A8894A7BD07}"/>
              </a:ext>
            </a:extLst>
          </p:cNvPr>
          <p:cNvSpPr/>
          <p:nvPr/>
        </p:nvSpPr>
        <p:spPr>
          <a:xfrm>
            <a:off x="2864826" y="3304297"/>
            <a:ext cx="3025833" cy="876894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Revise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lessons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2EAC6AF-E506-B37E-B2E1-D1A902B48D3F}"/>
              </a:ext>
            </a:extLst>
          </p:cNvPr>
          <p:cNvSpPr/>
          <p:nvPr/>
        </p:nvSpPr>
        <p:spPr>
          <a:xfrm>
            <a:off x="2864826" y="4178343"/>
            <a:ext cx="3025833" cy="666422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Dersleri tekrar etmek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AAC4BAA-3786-D5F3-9CC3-710F43C0FA95}"/>
              </a:ext>
            </a:extLst>
          </p:cNvPr>
          <p:cNvSpPr/>
          <p:nvPr/>
        </p:nvSpPr>
        <p:spPr>
          <a:xfrm>
            <a:off x="2864826" y="4958355"/>
            <a:ext cx="3025833" cy="771569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Review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notes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2F7F1D1-A46D-5B9B-0F79-1C2263B6BFA5}"/>
              </a:ext>
            </a:extLst>
          </p:cNvPr>
          <p:cNvSpPr/>
          <p:nvPr/>
        </p:nvSpPr>
        <p:spPr>
          <a:xfrm>
            <a:off x="2864826" y="5718811"/>
            <a:ext cx="3025833" cy="79112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Notları gözden geçirmek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DBCB6D2-D7EF-2266-63D7-256492E7C4D3}"/>
              </a:ext>
            </a:extLst>
          </p:cNvPr>
          <p:cNvSpPr/>
          <p:nvPr/>
        </p:nvSpPr>
        <p:spPr>
          <a:xfrm>
            <a:off x="6301340" y="3967871"/>
            <a:ext cx="3025833" cy="876894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Take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notes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DC258B8-91AC-2295-46C7-2D8A26EFE4F0}"/>
              </a:ext>
            </a:extLst>
          </p:cNvPr>
          <p:cNvSpPr/>
          <p:nvPr/>
        </p:nvSpPr>
        <p:spPr>
          <a:xfrm>
            <a:off x="6301339" y="4841918"/>
            <a:ext cx="3025833" cy="666422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Not almak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78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353C96-252A-5123-BEBD-729F96638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D5A203F-E83E-E211-D421-09E30B2A5F18}"/>
              </a:ext>
            </a:extLst>
          </p:cNvPr>
          <p:cNvSpPr/>
          <p:nvPr/>
        </p:nvSpPr>
        <p:spPr>
          <a:xfrm>
            <a:off x="2807368" y="395245"/>
            <a:ext cx="3025833" cy="143799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Write </a:t>
            </a:r>
            <a:r>
              <a:rPr lang="tr-TR" sz="3200" b="1" dirty="0" err="1">
                <a:solidFill>
                  <a:schemeClr val="tx1"/>
                </a:solidFill>
              </a:rPr>
              <a:t>down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new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words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712732B-07F2-6BC7-321E-C89F3335DDDC}"/>
              </a:ext>
            </a:extLst>
          </p:cNvPr>
          <p:cNvSpPr/>
          <p:nvPr/>
        </p:nvSpPr>
        <p:spPr>
          <a:xfrm>
            <a:off x="2807368" y="1833236"/>
            <a:ext cx="3025833" cy="109284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Yeni kelimeleri yazmak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5DE6AFA-5341-724A-293E-14F247F79564}"/>
              </a:ext>
            </a:extLst>
          </p:cNvPr>
          <p:cNvSpPr/>
          <p:nvPr/>
        </p:nvSpPr>
        <p:spPr>
          <a:xfrm>
            <a:off x="6358799" y="395245"/>
            <a:ext cx="3025833" cy="143799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Practice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new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words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BF38EAD7-CB3D-84CA-197E-5732591B8972}"/>
              </a:ext>
            </a:extLst>
          </p:cNvPr>
          <p:cNvSpPr/>
          <p:nvPr/>
        </p:nvSpPr>
        <p:spPr>
          <a:xfrm>
            <a:off x="6358799" y="1833236"/>
            <a:ext cx="3025833" cy="109284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Yeni kelimeleri çalışmak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A319AC5E-A578-D68F-6704-2CD3F0A9DC05}"/>
              </a:ext>
            </a:extLst>
          </p:cNvPr>
          <p:cNvSpPr/>
          <p:nvPr/>
        </p:nvSpPr>
        <p:spPr>
          <a:xfrm>
            <a:off x="2807368" y="3512226"/>
            <a:ext cx="3025833" cy="143799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Repeat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words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C720D8F-0E7B-FADA-9411-BD3F7ECF6A78}"/>
              </a:ext>
            </a:extLst>
          </p:cNvPr>
          <p:cNvSpPr/>
          <p:nvPr/>
        </p:nvSpPr>
        <p:spPr>
          <a:xfrm>
            <a:off x="2807368" y="4950217"/>
            <a:ext cx="3025833" cy="109284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Kelimeleri tekrar etmek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B5C431B-3652-5225-96B3-AE2B42E7020C}"/>
              </a:ext>
            </a:extLst>
          </p:cNvPr>
          <p:cNvSpPr/>
          <p:nvPr/>
        </p:nvSpPr>
        <p:spPr>
          <a:xfrm>
            <a:off x="6358799" y="3512226"/>
            <a:ext cx="3025833" cy="1437991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Do </a:t>
            </a:r>
            <a:r>
              <a:rPr lang="tr-TR" sz="3200" b="1" dirty="0" err="1">
                <a:solidFill>
                  <a:schemeClr val="tx1"/>
                </a:solidFill>
              </a:rPr>
              <a:t>exercises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FC05669E-6092-1EEF-1A4B-ACB4A7517C83}"/>
              </a:ext>
            </a:extLst>
          </p:cNvPr>
          <p:cNvSpPr/>
          <p:nvPr/>
        </p:nvSpPr>
        <p:spPr>
          <a:xfrm>
            <a:off x="6358799" y="4950217"/>
            <a:ext cx="3025833" cy="109284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Alıştırma yapmak</a:t>
            </a:r>
            <a:endParaRPr lang="en-US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08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C3F1B9-E71A-18A8-B4BF-B8DACACDD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43A33F7-056D-6BFB-4FE0-1D9485914662}"/>
              </a:ext>
            </a:extLst>
          </p:cNvPr>
          <p:cNvSpPr/>
          <p:nvPr/>
        </p:nvSpPr>
        <p:spPr>
          <a:xfrm>
            <a:off x="2903617" y="575042"/>
            <a:ext cx="3025833" cy="117428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Search</a:t>
            </a:r>
            <a:r>
              <a:rPr lang="tr-TR" sz="3200" b="1" noProof="0" dirty="0">
                <a:solidFill>
                  <a:schemeClr val="tx1"/>
                </a:solidFill>
              </a:rPr>
              <a:t> online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BEFD3AB-DB77-476D-3C9F-263939AE48D8}"/>
              </a:ext>
            </a:extLst>
          </p:cNvPr>
          <p:cNvSpPr/>
          <p:nvPr/>
        </p:nvSpPr>
        <p:spPr>
          <a:xfrm>
            <a:off x="2903617" y="1749324"/>
            <a:ext cx="3025833" cy="1174282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İnternette arama yapmak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5CF6918-EA8C-3ACF-2D1E-80B7B16D0E04}"/>
              </a:ext>
            </a:extLst>
          </p:cNvPr>
          <p:cNvSpPr/>
          <p:nvPr/>
        </p:nvSpPr>
        <p:spPr>
          <a:xfrm>
            <a:off x="6262550" y="575042"/>
            <a:ext cx="3025833" cy="117428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Focus</a:t>
            </a:r>
            <a:r>
              <a:rPr lang="tr-TR" sz="3200" b="1" noProof="0" dirty="0">
                <a:solidFill>
                  <a:schemeClr val="tx1"/>
                </a:solidFill>
              </a:rPr>
              <a:t> on a </a:t>
            </a:r>
            <a:r>
              <a:rPr lang="tr-TR" sz="3200" b="1" noProof="0" dirty="0" err="1">
                <a:solidFill>
                  <a:schemeClr val="tx1"/>
                </a:solidFill>
              </a:rPr>
              <a:t>project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3BC870A-C436-CD08-B1E8-AD8F2C917ED0}"/>
              </a:ext>
            </a:extLst>
          </p:cNvPr>
          <p:cNvSpPr/>
          <p:nvPr/>
        </p:nvSpPr>
        <p:spPr>
          <a:xfrm>
            <a:off x="6262550" y="1749324"/>
            <a:ext cx="3025833" cy="1174282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Bir projeye odaklanmak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4C22469-F0B7-657A-EAD0-C5637BB58F62}"/>
              </a:ext>
            </a:extLst>
          </p:cNvPr>
          <p:cNvSpPr/>
          <p:nvPr/>
        </p:nvSpPr>
        <p:spPr>
          <a:xfrm>
            <a:off x="2903617" y="3740150"/>
            <a:ext cx="3025833" cy="117428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>
                <a:solidFill>
                  <a:schemeClr val="tx1"/>
                </a:solidFill>
              </a:rPr>
              <a:t>Mark </a:t>
            </a:r>
            <a:r>
              <a:rPr lang="tr-TR" sz="3200" b="1" noProof="0" dirty="0" err="1">
                <a:solidFill>
                  <a:schemeClr val="tx1"/>
                </a:solidFill>
              </a:rPr>
              <a:t>important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points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6B773D9-B6A9-3733-31EC-47885019B305}"/>
              </a:ext>
            </a:extLst>
          </p:cNvPr>
          <p:cNvSpPr/>
          <p:nvPr/>
        </p:nvSpPr>
        <p:spPr>
          <a:xfrm>
            <a:off x="2903617" y="4914432"/>
            <a:ext cx="3025833" cy="1174282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Önemli noktaları işaretlemek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0DDBFCEF-6ED7-F4C3-B751-7A6B2DA788CD}"/>
              </a:ext>
            </a:extLst>
          </p:cNvPr>
          <p:cNvSpPr/>
          <p:nvPr/>
        </p:nvSpPr>
        <p:spPr>
          <a:xfrm>
            <a:off x="6262550" y="3716822"/>
            <a:ext cx="3025833" cy="117428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 err="1">
                <a:solidFill>
                  <a:schemeClr val="tx1"/>
                </a:solidFill>
              </a:rPr>
              <a:t>Prepare</a:t>
            </a:r>
            <a:r>
              <a:rPr lang="tr-TR" sz="3200" b="1" noProof="0" dirty="0">
                <a:solidFill>
                  <a:schemeClr val="tx1"/>
                </a:solidFill>
              </a:rPr>
              <a:t> a </a:t>
            </a:r>
            <a:r>
              <a:rPr lang="tr-TR" sz="3200" b="1" noProof="0" dirty="0" err="1">
                <a:solidFill>
                  <a:schemeClr val="tx1"/>
                </a:solidFill>
              </a:rPr>
              <a:t>presentation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3C5D494-0EDB-F7EC-D7E9-BB8E9FAF28D3}"/>
              </a:ext>
            </a:extLst>
          </p:cNvPr>
          <p:cNvSpPr/>
          <p:nvPr/>
        </p:nvSpPr>
        <p:spPr>
          <a:xfrm>
            <a:off x="6262550" y="4891104"/>
            <a:ext cx="3025833" cy="1174282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noProof="0" dirty="0">
                <a:solidFill>
                  <a:schemeClr val="tx1"/>
                </a:solidFill>
              </a:rPr>
              <a:t>Sunum hazırlamak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1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F67913-1832-DED8-12CD-898218840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0E5EA6A-B1B5-B1D5-4EE9-D0F35EBB7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0925" y="2715202"/>
            <a:ext cx="2886075" cy="38290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6E18278-D014-469A-5E6C-F1EBB2FD4A03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https://www.egetolgayaltinay.com/contents/classroom-life-6-sinif/6-2-study-routines-open-the-box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7055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A7DE22-DE80-6CD0-25C0-D659E969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9255B95-07D0-1E7B-643D-353060B99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069" y="2826328"/>
            <a:ext cx="2867025" cy="38100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ECD8D35-6F5E-621B-699D-4AEC9005D7B7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https://www.egetolgayaltinay.com/contents/classroom-life-6-sinif/6-2-study-routines-hangman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9546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076AB7-C49F-3932-1C0F-C27381BB2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7B6E936-1AFA-A5CB-8770-B5F782A11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567" y="2789959"/>
            <a:ext cx="2924175" cy="37719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51ECDB6F-0F28-C1DF-FF96-ECBA4B5CBED2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https://www.egetolgayaltinay.com/contents/classroom-life-6-sinif/6-2-study-routines-foxcraft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663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5588D-123E-111D-6544-2F53469AD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76A0EB5-C47B-E5CA-8B39-F5707E274DCF}"/>
              </a:ext>
            </a:extLst>
          </p:cNvPr>
          <p:cNvSpPr txBox="1"/>
          <p:nvPr/>
        </p:nvSpPr>
        <p:spPr>
          <a:xfrm>
            <a:off x="0" y="1426724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030A0"/>
                </a:solidFill>
              </a:rPr>
              <a:t>Frequency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r>
              <a:rPr lang="tr-TR" sz="8000" b="1" dirty="0" err="1">
                <a:solidFill>
                  <a:srgbClr val="7030A0"/>
                </a:solidFill>
              </a:rPr>
              <a:t>Adverbs</a:t>
            </a:r>
            <a:r>
              <a:rPr lang="tr-TR" sz="8000" b="1" dirty="0">
                <a:solidFill>
                  <a:srgbClr val="7030A0"/>
                </a:solidFill>
              </a:rPr>
              <a:t> &amp; </a:t>
            </a:r>
            <a:r>
              <a:rPr lang="tr-TR" sz="8000" b="1" dirty="0" err="1">
                <a:solidFill>
                  <a:srgbClr val="7030A0"/>
                </a:solidFill>
              </a:rPr>
              <a:t>Expressions</a:t>
            </a:r>
            <a:endParaRPr lang="en-US" sz="80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97A7622-B4FF-AFBA-4EC6-5B09BAA2FC66}"/>
              </a:ext>
            </a:extLst>
          </p:cNvPr>
          <p:cNvSpPr txBox="1"/>
          <p:nvPr/>
        </p:nvSpPr>
        <p:spPr>
          <a:xfrm>
            <a:off x="3187144" y="4285648"/>
            <a:ext cx="581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Sıklık Zarfları ve İfadeleri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874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48DD83-7E83-D19F-8E4D-C65EBAC08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E7E0C62-030F-3487-FBDA-A6CE9F8491E0}"/>
              </a:ext>
            </a:extLst>
          </p:cNvPr>
          <p:cNvSpPr/>
          <p:nvPr/>
        </p:nvSpPr>
        <p:spPr>
          <a:xfrm>
            <a:off x="3003083" y="2387065"/>
            <a:ext cx="1193532" cy="317634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7E35BAC-E0F3-1F5E-92B1-076A9C03A444}"/>
              </a:ext>
            </a:extLst>
          </p:cNvPr>
          <p:cNvSpPr/>
          <p:nvPr/>
        </p:nvSpPr>
        <p:spPr>
          <a:xfrm>
            <a:off x="3003083" y="2828223"/>
            <a:ext cx="1193532" cy="317634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02DE72B-C712-0FBE-CB1D-33FBEAB59620}"/>
              </a:ext>
            </a:extLst>
          </p:cNvPr>
          <p:cNvSpPr/>
          <p:nvPr/>
        </p:nvSpPr>
        <p:spPr>
          <a:xfrm>
            <a:off x="3003082" y="3269381"/>
            <a:ext cx="2252311" cy="317634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320D125-7F53-1A34-8737-DF6E8E190A9C}"/>
              </a:ext>
            </a:extLst>
          </p:cNvPr>
          <p:cNvSpPr/>
          <p:nvPr/>
        </p:nvSpPr>
        <p:spPr>
          <a:xfrm>
            <a:off x="3003082" y="3726581"/>
            <a:ext cx="2252311" cy="317634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29A2EE1-A30E-1B90-CAA3-3FC3DDC9B847}"/>
              </a:ext>
            </a:extLst>
          </p:cNvPr>
          <p:cNvSpPr/>
          <p:nvPr/>
        </p:nvSpPr>
        <p:spPr>
          <a:xfrm>
            <a:off x="3003082" y="4178969"/>
            <a:ext cx="885524" cy="317634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D13A400-A387-58F4-6E9A-A8FA73FC9CDF}"/>
              </a:ext>
            </a:extLst>
          </p:cNvPr>
          <p:cNvSpPr/>
          <p:nvPr/>
        </p:nvSpPr>
        <p:spPr>
          <a:xfrm>
            <a:off x="3003082" y="4631357"/>
            <a:ext cx="885524" cy="317634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92A9427-9C91-F0E3-EE1D-075C5D165158}"/>
              </a:ext>
            </a:extLst>
          </p:cNvPr>
          <p:cNvSpPr/>
          <p:nvPr/>
        </p:nvSpPr>
        <p:spPr>
          <a:xfrm>
            <a:off x="3003081" y="5083745"/>
            <a:ext cx="1087655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3145307B-520D-B642-A71D-5E1532AFEFA2}"/>
              </a:ext>
            </a:extLst>
          </p:cNvPr>
          <p:cNvSpPr/>
          <p:nvPr/>
        </p:nvSpPr>
        <p:spPr>
          <a:xfrm>
            <a:off x="3003081" y="5585864"/>
            <a:ext cx="1463041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9D610198-48F5-FF89-2D08-4F5E3A9C3665}"/>
              </a:ext>
            </a:extLst>
          </p:cNvPr>
          <p:cNvSpPr/>
          <p:nvPr/>
        </p:nvSpPr>
        <p:spPr>
          <a:xfrm>
            <a:off x="8795885" y="2545882"/>
            <a:ext cx="925631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4646A7A-5542-D42F-A46A-F86B8D9F2042}"/>
              </a:ext>
            </a:extLst>
          </p:cNvPr>
          <p:cNvSpPr/>
          <p:nvPr/>
        </p:nvSpPr>
        <p:spPr>
          <a:xfrm>
            <a:off x="8795885" y="3145857"/>
            <a:ext cx="1193532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38431824-6B04-1BC7-21D1-27DE2A5D9619}"/>
              </a:ext>
            </a:extLst>
          </p:cNvPr>
          <p:cNvSpPr/>
          <p:nvPr/>
        </p:nvSpPr>
        <p:spPr>
          <a:xfrm>
            <a:off x="8795885" y="3684069"/>
            <a:ext cx="1193532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79D2E17-4008-8846-092A-9CBA81F7B50F}"/>
              </a:ext>
            </a:extLst>
          </p:cNvPr>
          <p:cNvSpPr/>
          <p:nvPr/>
        </p:nvSpPr>
        <p:spPr>
          <a:xfrm>
            <a:off x="8795884" y="4295274"/>
            <a:ext cx="1686027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B0722B51-E387-39A7-E0C0-BDEEDDC17155}"/>
              </a:ext>
            </a:extLst>
          </p:cNvPr>
          <p:cNvSpPr/>
          <p:nvPr/>
        </p:nvSpPr>
        <p:spPr>
          <a:xfrm>
            <a:off x="8795885" y="4895249"/>
            <a:ext cx="925632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B61C7CEC-1695-B676-B658-FEAFE7021BA4}"/>
              </a:ext>
            </a:extLst>
          </p:cNvPr>
          <p:cNvSpPr/>
          <p:nvPr/>
        </p:nvSpPr>
        <p:spPr>
          <a:xfrm>
            <a:off x="8795884" y="5495224"/>
            <a:ext cx="1262516" cy="402657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886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9295A5-D08F-BB6E-CCEB-6D2E4EB96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F8EB594-4DBC-BA47-9FE3-8235D042F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797" y="2637703"/>
            <a:ext cx="2876550" cy="37623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CE609FC9-53D1-ED84-9C90-5EA68228E479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https://www.egetolgayaltinay.com/contents/classroom-life-6-sinif/6-2-frequency-adverbs-wordsearch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0515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27C2E-3C31-3A3E-6641-53EC177F5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C36A3C0-7BBB-114D-6D98-847ED1B416A9}"/>
              </a:ext>
            </a:extLst>
          </p:cNvPr>
          <p:cNvSpPr txBox="1"/>
          <p:nvPr/>
        </p:nvSpPr>
        <p:spPr>
          <a:xfrm>
            <a:off x="375385" y="192505"/>
            <a:ext cx="5303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>
                <a:solidFill>
                  <a:srgbClr val="7030A0"/>
                </a:solidFill>
              </a:rPr>
              <a:t>How </a:t>
            </a:r>
            <a:r>
              <a:rPr lang="tr-TR" sz="4400" b="1" dirty="0" err="1">
                <a:solidFill>
                  <a:srgbClr val="7030A0"/>
                </a:solidFill>
              </a:rPr>
              <a:t>often</a:t>
            </a:r>
            <a:r>
              <a:rPr lang="tr-TR" sz="4400" b="1" dirty="0">
                <a:solidFill>
                  <a:srgbClr val="7030A0"/>
                </a:solidFill>
              </a:rPr>
              <a:t> …?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08183E9-E1BD-E138-8FFA-6C7264524FD6}"/>
              </a:ext>
            </a:extLst>
          </p:cNvPr>
          <p:cNvSpPr txBox="1"/>
          <p:nvPr/>
        </p:nvSpPr>
        <p:spPr>
          <a:xfrm>
            <a:off x="148289" y="1402856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How often </a:t>
            </a:r>
            <a:r>
              <a:rPr lang="en-US" sz="3200" b="1" dirty="0"/>
              <a:t>do you </a:t>
            </a:r>
            <a:r>
              <a:rPr lang="tr-TR" sz="3200" b="1" dirty="0" err="1"/>
              <a:t>study</a:t>
            </a:r>
            <a:r>
              <a:rPr lang="tr-TR" sz="3200" b="1" dirty="0"/>
              <a:t> English</a:t>
            </a:r>
            <a:r>
              <a:rPr lang="en-US" sz="3200" b="1" dirty="0"/>
              <a:t>?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EDDE27A-10E4-AA31-3524-384E498804A1}"/>
              </a:ext>
            </a:extLst>
          </p:cNvPr>
          <p:cNvSpPr txBox="1"/>
          <p:nvPr/>
        </p:nvSpPr>
        <p:spPr>
          <a:xfrm>
            <a:off x="732489" y="1969675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</a:t>
            </a:r>
            <a:r>
              <a:rPr lang="tr-TR" sz="2800" b="1" dirty="0">
                <a:solidFill>
                  <a:srgbClr val="7030A0"/>
                </a:solidFill>
              </a:rPr>
              <a:t>Ne sıklıkla </a:t>
            </a:r>
            <a:r>
              <a:rPr lang="tr-TR" sz="2800" b="1" dirty="0"/>
              <a:t>İngilizce çalışırsın?)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E4EF35C-BA80-0146-9CF8-54CD6E6F945D}"/>
              </a:ext>
            </a:extLst>
          </p:cNvPr>
          <p:cNvSpPr txBox="1"/>
          <p:nvPr/>
        </p:nvSpPr>
        <p:spPr>
          <a:xfrm>
            <a:off x="3861337" y="189706"/>
            <a:ext cx="5303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(Ne sıklıkla …?)</a:t>
            </a:r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50F3B7F2-C430-BCB4-EA1A-58A018B18B57}"/>
              </a:ext>
            </a:extLst>
          </p:cNvPr>
          <p:cNvSpPr/>
          <p:nvPr/>
        </p:nvSpPr>
        <p:spPr>
          <a:xfrm>
            <a:off x="6241423" y="1532283"/>
            <a:ext cx="823495" cy="841041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48D7E91-AF88-1191-DBFB-3BDC88541D76}"/>
              </a:ext>
            </a:extLst>
          </p:cNvPr>
          <p:cNvSpPr txBox="1"/>
          <p:nvPr/>
        </p:nvSpPr>
        <p:spPr>
          <a:xfrm>
            <a:off x="6096000" y="1419800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I </a:t>
            </a:r>
            <a:r>
              <a:rPr lang="tr-TR" sz="3200" b="1" dirty="0" err="1"/>
              <a:t>study</a:t>
            </a:r>
            <a:r>
              <a:rPr lang="tr-TR" sz="3200" b="1" dirty="0"/>
              <a:t> English </a:t>
            </a:r>
            <a:r>
              <a:rPr lang="tr-TR" sz="3200" b="1" dirty="0" err="1">
                <a:solidFill>
                  <a:srgbClr val="7030A0"/>
                </a:solidFill>
              </a:rPr>
              <a:t>every</a:t>
            </a:r>
            <a:r>
              <a:rPr lang="tr-TR" sz="3200" b="1" dirty="0">
                <a:solidFill>
                  <a:srgbClr val="7030A0"/>
                </a:solidFill>
              </a:rPr>
              <a:t> </a:t>
            </a:r>
            <a:r>
              <a:rPr lang="tr-TR" sz="3200" b="1" dirty="0" err="1">
                <a:solidFill>
                  <a:srgbClr val="7030A0"/>
                </a:solidFill>
              </a:rPr>
              <a:t>day</a:t>
            </a:r>
            <a:r>
              <a:rPr lang="en-US" sz="3200" b="1" dirty="0"/>
              <a:t>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3640B03-F94A-BB5E-2DF0-9AD840A4A60F}"/>
              </a:ext>
            </a:extLst>
          </p:cNvPr>
          <p:cNvSpPr txBox="1"/>
          <p:nvPr/>
        </p:nvSpPr>
        <p:spPr>
          <a:xfrm>
            <a:off x="7451043" y="1901876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</a:t>
            </a:r>
            <a:r>
              <a:rPr lang="tr-TR" sz="2800" b="1" dirty="0">
                <a:solidFill>
                  <a:srgbClr val="7030A0"/>
                </a:solidFill>
              </a:rPr>
              <a:t>Her gün </a:t>
            </a:r>
            <a:r>
              <a:rPr lang="tr-TR" sz="2800" b="1" dirty="0"/>
              <a:t>İngilizce çalışırım.)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ACB65D8-9710-1C58-BC0B-979E9D2E4FD1}"/>
              </a:ext>
            </a:extLst>
          </p:cNvPr>
          <p:cNvSpPr txBox="1"/>
          <p:nvPr/>
        </p:nvSpPr>
        <p:spPr>
          <a:xfrm>
            <a:off x="2281889" y="3724644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How often </a:t>
            </a:r>
            <a:r>
              <a:rPr lang="en-US" sz="3200" b="1" dirty="0"/>
              <a:t>does </a:t>
            </a:r>
            <a:r>
              <a:rPr lang="tr-TR" sz="3200" b="1" dirty="0" err="1"/>
              <a:t>she</a:t>
            </a:r>
            <a:r>
              <a:rPr lang="en-US" sz="3200" b="1" dirty="0"/>
              <a:t> </a:t>
            </a:r>
            <a:r>
              <a:rPr lang="tr-TR" sz="3200" b="1" dirty="0" err="1"/>
              <a:t>revise</a:t>
            </a:r>
            <a:r>
              <a:rPr lang="tr-TR" sz="3200" b="1" dirty="0"/>
              <a:t> </a:t>
            </a:r>
            <a:r>
              <a:rPr lang="tr-TR" sz="3200" b="1" dirty="0" err="1"/>
              <a:t>lessons</a:t>
            </a:r>
            <a:r>
              <a:rPr lang="en-US" sz="3200" b="1" dirty="0"/>
              <a:t>? 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231A00B-6FE8-1914-775B-0A12FBF10985}"/>
              </a:ext>
            </a:extLst>
          </p:cNvPr>
          <p:cNvSpPr txBox="1"/>
          <p:nvPr/>
        </p:nvSpPr>
        <p:spPr>
          <a:xfrm>
            <a:off x="2434122" y="4272034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(O </a:t>
            </a:r>
            <a:r>
              <a:rPr lang="tr-TR" sz="2800" b="1" dirty="0">
                <a:solidFill>
                  <a:srgbClr val="7030A0"/>
                </a:solidFill>
              </a:rPr>
              <a:t>ne sıklıkla </a:t>
            </a:r>
            <a:r>
              <a:rPr lang="tr-TR" sz="2800" b="1" dirty="0"/>
              <a:t>dersleri tekrar eder?)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1" name="Ok: Sağ 10">
            <a:extLst>
              <a:ext uri="{FF2B5EF4-FFF2-40B4-BE49-F238E27FC236}">
                <a16:creationId xmlns:a16="http://schemas.microsoft.com/office/drawing/2014/main" id="{9E850D8F-1E34-571F-90DC-41F797DCB39C}"/>
              </a:ext>
            </a:extLst>
          </p:cNvPr>
          <p:cNvSpPr/>
          <p:nvPr/>
        </p:nvSpPr>
        <p:spPr>
          <a:xfrm>
            <a:off x="3218280" y="5016458"/>
            <a:ext cx="823495" cy="841041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0E35E32E-5397-2013-28F3-EC622806AB84}"/>
              </a:ext>
            </a:extLst>
          </p:cNvPr>
          <p:cNvSpPr txBox="1"/>
          <p:nvPr/>
        </p:nvSpPr>
        <p:spPr>
          <a:xfrm>
            <a:off x="4176827" y="5016458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Sh</a:t>
            </a:r>
            <a:r>
              <a:rPr lang="en-US" sz="3200" b="1" dirty="0"/>
              <a:t>e </a:t>
            </a:r>
            <a:r>
              <a:rPr lang="tr-TR" sz="3200" b="1" dirty="0" err="1">
                <a:solidFill>
                  <a:srgbClr val="7030A0"/>
                </a:solidFill>
              </a:rPr>
              <a:t>usually</a:t>
            </a:r>
            <a:r>
              <a:rPr lang="en-US" sz="3200" b="1" dirty="0"/>
              <a:t> </a:t>
            </a:r>
            <a:r>
              <a:rPr lang="tr-TR" sz="3200" b="1" dirty="0" err="1"/>
              <a:t>revises</a:t>
            </a:r>
            <a:r>
              <a:rPr lang="tr-TR" sz="3200" b="1" dirty="0"/>
              <a:t> </a:t>
            </a:r>
            <a:r>
              <a:rPr lang="tr-TR" sz="3200" b="1" dirty="0" err="1"/>
              <a:t>lessons</a:t>
            </a:r>
            <a:r>
              <a:rPr lang="en-US" sz="3200" b="1" dirty="0"/>
              <a:t>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41575D13-0919-7524-2158-BBF30EAA6678}"/>
              </a:ext>
            </a:extLst>
          </p:cNvPr>
          <p:cNvSpPr txBox="1"/>
          <p:nvPr/>
        </p:nvSpPr>
        <p:spPr>
          <a:xfrm>
            <a:off x="4176827" y="5502293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i="1" dirty="0"/>
              <a:t>(O </a:t>
            </a:r>
            <a:r>
              <a:rPr lang="tr-TR" sz="2800" i="1" dirty="0">
                <a:solidFill>
                  <a:srgbClr val="7030A0"/>
                </a:solidFill>
              </a:rPr>
              <a:t>genellikle </a:t>
            </a:r>
            <a:r>
              <a:rPr lang="tr-TR" sz="2800" i="1" dirty="0"/>
              <a:t>dersleri tekrar eder.)</a:t>
            </a:r>
          </a:p>
        </p:txBody>
      </p:sp>
    </p:spTree>
    <p:extLst>
      <p:ext uri="{BB962C8B-B14F-4D97-AF65-F5344CB8AC3E}">
        <p14:creationId xmlns:p14="http://schemas.microsoft.com/office/powerpoint/2010/main" val="8956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9" grpId="0"/>
      <p:bldP spid="10" grpId="0"/>
      <p:bldP spid="11" grpId="0" animBg="1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5DBE0-A568-3477-E274-BB373D6FC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2803082-3408-1D99-7DBC-3B183A86456A}"/>
              </a:ext>
            </a:extLst>
          </p:cNvPr>
          <p:cNvSpPr txBox="1"/>
          <p:nvPr/>
        </p:nvSpPr>
        <p:spPr>
          <a:xfrm>
            <a:off x="0" y="1426724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7030A0"/>
                </a:solidFill>
              </a:rPr>
              <a:t>Learning </a:t>
            </a:r>
            <a:r>
              <a:rPr lang="tr-TR" sz="8000" b="1" dirty="0" err="1">
                <a:solidFill>
                  <a:srgbClr val="7030A0"/>
                </a:solidFill>
              </a:rPr>
              <a:t>Activities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br>
              <a:rPr lang="tr-TR" sz="8000" b="1" dirty="0">
                <a:solidFill>
                  <a:srgbClr val="7030A0"/>
                </a:solidFill>
              </a:rPr>
            </a:br>
            <a:r>
              <a:rPr lang="tr-TR" sz="8000" b="1" dirty="0">
                <a:solidFill>
                  <a:srgbClr val="7030A0"/>
                </a:solidFill>
              </a:rPr>
              <a:t>in </a:t>
            </a:r>
            <a:r>
              <a:rPr lang="tr-TR" sz="8000" b="1" dirty="0" err="1">
                <a:solidFill>
                  <a:srgbClr val="7030A0"/>
                </a:solidFill>
              </a:rPr>
              <a:t>the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r>
              <a:rPr lang="tr-TR" sz="8000" b="1" dirty="0" err="1">
                <a:solidFill>
                  <a:srgbClr val="7030A0"/>
                </a:solidFill>
              </a:rPr>
              <a:t>Classroom</a:t>
            </a:r>
            <a:endParaRPr lang="en-US" sz="80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539A634-4A94-31A4-6FD3-F00E3C19E68F}"/>
              </a:ext>
            </a:extLst>
          </p:cNvPr>
          <p:cNvSpPr txBox="1"/>
          <p:nvPr/>
        </p:nvSpPr>
        <p:spPr>
          <a:xfrm>
            <a:off x="3187144" y="4285648"/>
            <a:ext cx="581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Sınıftaki Öğrenme Etkinlikleri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1401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4BE11A-7B28-ACBD-0466-79656D4B1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38FF616-5043-5324-A7EE-197DD3E711CD}"/>
              </a:ext>
            </a:extLst>
          </p:cNvPr>
          <p:cNvSpPr/>
          <p:nvPr/>
        </p:nvSpPr>
        <p:spPr>
          <a:xfrm>
            <a:off x="81824" y="3890920"/>
            <a:ext cx="3918676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Work</a:t>
            </a:r>
            <a:r>
              <a:rPr lang="tr-TR" sz="4000" b="1" dirty="0">
                <a:solidFill>
                  <a:schemeClr val="tx1"/>
                </a:solidFill>
              </a:rPr>
              <a:t> </a:t>
            </a:r>
            <a:r>
              <a:rPr lang="tr-TR" sz="4000" b="1" dirty="0" err="1">
                <a:solidFill>
                  <a:schemeClr val="tx1"/>
                </a:solidFill>
              </a:rPr>
              <a:t>alone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A4FF7BF-897D-1A48-70B6-E36FE3F8D956}"/>
              </a:ext>
            </a:extLst>
          </p:cNvPr>
          <p:cNvSpPr/>
          <p:nvPr/>
        </p:nvSpPr>
        <p:spPr>
          <a:xfrm>
            <a:off x="81824" y="5095875"/>
            <a:ext cx="3918676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Tek başına çalışmak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9A4E558-E4C5-D7E8-C3A9-F417D764FB58}"/>
              </a:ext>
            </a:extLst>
          </p:cNvPr>
          <p:cNvSpPr/>
          <p:nvPr/>
        </p:nvSpPr>
        <p:spPr>
          <a:xfrm>
            <a:off x="4358549" y="3890921"/>
            <a:ext cx="3594826" cy="600258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Work</a:t>
            </a:r>
            <a:r>
              <a:rPr lang="tr-TR" sz="3600" b="1" dirty="0">
                <a:solidFill>
                  <a:schemeClr val="tx1"/>
                </a:solidFill>
              </a:rPr>
              <a:t> in </a:t>
            </a:r>
            <a:r>
              <a:rPr lang="tr-TR" sz="3600" b="1" dirty="0" err="1">
                <a:solidFill>
                  <a:schemeClr val="tx1"/>
                </a:solidFill>
              </a:rPr>
              <a:t>pairs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6C02362-7D45-DDF2-EEC5-4F5A0D1F1A7F}"/>
              </a:ext>
            </a:extLst>
          </p:cNvPr>
          <p:cNvSpPr/>
          <p:nvPr/>
        </p:nvSpPr>
        <p:spPr>
          <a:xfrm>
            <a:off x="4358549" y="4493397"/>
            <a:ext cx="3594826" cy="600258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İkili çalışmak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D5F64EC-3493-EE6F-1868-AD36F4E2C0C3}"/>
              </a:ext>
            </a:extLst>
          </p:cNvPr>
          <p:cNvSpPr/>
          <p:nvPr/>
        </p:nvSpPr>
        <p:spPr>
          <a:xfrm>
            <a:off x="4358549" y="5224421"/>
            <a:ext cx="3594826" cy="600258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Work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with</a:t>
            </a:r>
            <a:r>
              <a:rPr lang="tr-TR" sz="3200" b="1" dirty="0">
                <a:solidFill>
                  <a:schemeClr val="tx1"/>
                </a:solidFill>
              </a:rPr>
              <a:t> a </a:t>
            </a:r>
            <a:r>
              <a:rPr lang="tr-TR" sz="3200" b="1" dirty="0" err="1">
                <a:solidFill>
                  <a:schemeClr val="tx1"/>
                </a:solidFill>
              </a:rPr>
              <a:t>peer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388C63CE-972E-304E-EFE0-4BCCB02A48C2}"/>
              </a:ext>
            </a:extLst>
          </p:cNvPr>
          <p:cNvSpPr/>
          <p:nvPr/>
        </p:nvSpPr>
        <p:spPr>
          <a:xfrm>
            <a:off x="4358549" y="5826897"/>
            <a:ext cx="3594826" cy="600258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Bir yaşıtınla çalışmak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F093BC48-0FF2-868F-09D4-41B211F1F1CA}"/>
              </a:ext>
            </a:extLst>
          </p:cNvPr>
          <p:cNvSpPr/>
          <p:nvPr/>
        </p:nvSpPr>
        <p:spPr>
          <a:xfrm>
            <a:off x="8406674" y="3888703"/>
            <a:ext cx="3594826" cy="600258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Work</a:t>
            </a:r>
            <a:r>
              <a:rPr lang="tr-TR" sz="3600" b="1" dirty="0">
                <a:solidFill>
                  <a:schemeClr val="tx1"/>
                </a:solidFill>
              </a:rPr>
              <a:t> in </a:t>
            </a:r>
            <a:r>
              <a:rPr lang="tr-TR" sz="3600" b="1" dirty="0" err="1">
                <a:solidFill>
                  <a:schemeClr val="tx1"/>
                </a:solidFill>
              </a:rPr>
              <a:t>groups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3CA577DA-75AA-52F4-9983-F101E6D67BA4}"/>
              </a:ext>
            </a:extLst>
          </p:cNvPr>
          <p:cNvSpPr/>
          <p:nvPr/>
        </p:nvSpPr>
        <p:spPr>
          <a:xfrm>
            <a:off x="8406674" y="4491179"/>
            <a:ext cx="3594826" cy="600258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Grup halinde çalışmak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CA25ACB8-8AA5-C5FA-E61F-CA49F0C1AFD3}"/>
              </a:ext>
            </a:extLst>
          </p:cNvPr>
          <p:cNvSpPr/>
          <p:nvPr/>
        </p:nvSpPr>
        <p:spPr>
          <a:xfrm>
            <a:off x="8406674" y="5222203"/>
            <a:ext cx="3594826" cy="600258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Groupwork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429A2843-60DC-A95B-B66E-0D06298EB203}"/>
              </a:ext>
            </a:extLst>
          </p:cNvPr>
          <p:cNvSpPr/>
          <p:nvPr/>
        </p:nvSpPr>
        <p:spPr>
          <a:xfrm>
            <a:off x="8406674" y="5824679"/>
            <a:ext cx="3594826" cy="600258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Grup çalışması</a:t>
            </a:r>
            <a:endParaRPr lang="en-US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56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43F01-CA15-E962-62EC-937B6B8E5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2DCDBD4-0602-EFD8-92AD-C838CCB9309C}"/>
              </a:ext>
            </a:extLst>
          </p:cNvPr>
          <p:cNvSpPr/>
          <p:nvPr/>
        </p:nvSpPr>
        <p:spPr>
          <a:xfrm>
            <a:off x="81824" y="3890920"/>
            <a:ext cx="3918676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chemeClr val="tx1"/>
                </a:solidFill>
              </a:rPr>
              <a:t>Read </a:t>
            </a:r>
            <a:r>
              <a:rPr lang="tr-TR" sz="4400" b="1" dirty="0" err="1">
                <a:solidFill>
                  <a:schemeClr val="tx1"/>
                </a:solidFill>
              </a:rPr>
              <a:t>silently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1A17A80-7FC3-EB47-F767-24D08628D96F}"/>
              </a:ext>
            </a:extLst>
          </p:cNvPr>
          <p:cNvSpPr/>
          <p:nvPr/>
        </p:nvSpPr>
        <p:spPr>
          <a:xfrm>
            <a:off x="81824" y="5095875"/>
            <a:ext cx="3918676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Sessizce okumak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D4AC17A-8AFC-48A8-C0A2-4B044D2AA670}"/>
              </a:ext>
            </a:extLst>
          </p:cNvPr>
          <p:cNvSpPr/>
          <p:nvPr/>
        </p:nvSpPr>
        <p:spPr>
          <a:xfrm>
            <a:off x="4358549" y="3890920"/>
            <a:ext cx="3613876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chemeClr val="tx1"/>
                </a:solidFill>
              </a:rPr>
              <a:t>Read </a:t>
            </a:r>
            <a:r>
              <a:rPr lang="tr-TR" sz="4000" b="1" dirty="0" err="1">
                <a:solidFill>
                  <a:schemeClr val="tx1"/>
                </a:solidFill>
              </a:rPr>
              <a:t>aloud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13138FD-3100-0073-45F2-6082A34EE1A1}"/>
              </a:ext>
            </a:extLst>
          </p:cNvPr>
          <p:cNvSpPr/>
          <p:nvPr/>
        </p:nvSpPr>
        <p:spPr>
          <a:xfrm>
            <a:off x="4358549" y="5095875"/>
            <a:ext cx="3613876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Sesli okumak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20D5C13-3210-E341-DA5C-40F155001C81}"/>
              </a:ext>
            </a:extLst>
          </p:cNvPr>
          <p:cNvSpPr/>
          <p:nvPr/>
        </p:nvSpPr>
        <p:spPr>
          <a:xfrm>
            <a:off x="8330474" y="3890920"/>
            <a:ext cx="3779702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chemeClr val="tx1"/>
                </a:solidFill>
              </a:rPr>
              <a:t>Read in </a:t>
            </a:r>
            <a:r>
              <a:rPr lang="tr-TR" sz="4000" b="1" dirty="0" err="1">
                <a:solidFill>
                  <a:schemeClr val="tx1"/>
                </a:solidFill>
              </a:rPr>
              <a:t>turns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FB7779C-20C2-97DB-AB00-913C7EAA4BCD}"/>
              </a:ext>
            </a:extLst>
          </p:cNvPr>
          <p:cNvSpPr/>
          <p:nvPr/>
        </p:nvSpPr>
        <p:spPr>
          <a:xfrm>
            <a:off x="8330474" y="5095875"/>
            <a:ext cx="3779702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Sırayla okumak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79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C1CB2-C629-9324-5E84-B7E35F3CC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968B030-7248-AD24-0318-E8C4991C938C}"/>
              </a:ext>
            </a:extLst>
          </p:cNvPr>
          <p:cNvSpPr/>
          <p:nvPr/>
        </p:nvSpPr>
        <p:spPr>
          <a:xfrm>
            <a:off x="91348" y="3728995"/>
            <a:ext cx="3890101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Read </a:t>
            </a:r>
            <a:r>
              <a:rPr lang="tr-TR" sz="3600" b="1" dirty="0" err="1">
                <a:solidFill>
                  <a:schemeClr val="tx1"/>
                </a:solidFill>
              </a:rPr>
              <a:t>one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by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one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5DC56AE-DEC5-4909-5479-065442A0F546}"/>
              </a:ext>
            </a:extLst>
          </p:cNvPr>
          <p:cNvSpPr/>
          <p:nvPr/>
        </p:nvSpPr>
        <p:spPr>
          <a:xfrm>
            <a:off x="91348" y="4933950"/>
            <a:ext cx="3890101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Teker teker okumak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75C81F3-10E9-D456-EF2D-324A5796F3E9}"/>
              </a:ext>
            </a:extLst>
          </p:cNvPr>
          <p:cNvSpPr/>
          <p:nvPr/>
        </p:nvSpPr>
        <p:spPr>
          <a:xfrm>
            <a:off x="4320452" y="3728995"/>
            <a:ext cx="3632923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Ask </a:t>
            </a:r>
            <a:r>
              <a:rPr lang="tr-TR" sz="3600" b="1" dirty="0" err="1">
                <a:solidFill>
                  <a:schemeClr val="tx1"/>
                </a:solidFill>
              </a:rPr>
              <a:t>questions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9E854A7-3E7F-C9AD-E505-CEFF2CB0380B}"/>
              </a:ext>
            </a:extLst>
          </p:cNvPr>
          <p:cNvSpPr/>
          <p:nvPr/>
        </p:nvSpPr>
        <p:spPr>
          <a:xfrm>
            <a:off x="4320452" y="4933950"/>
            <a:ext cx="3632923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Soru sormak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1577D62-6529-97BB-2E53-22BA6F87BEF7}"/>
              </a:ext>
            </a:extLst>
          </p:cNvPr>
          <p:cNvSpPr/>
          <p:nvPr/>
        </p:nvSpPr>
        <p:spPr>
          <a:xfrm>
            <a:off x="8368577" y="3728995"/>
            <a:ext cx="3632923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Ask </a:t>
            </a:r>
            <a:r>
              <a:rPr lang="tr-TR" sz="3600" b="1" dirty="0" err="1">
                <a:solidFill>
                  <a:schemeClr val="tx1"/>
                </a:solidFill>
              </a:rPr>
              <a:t>each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other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questions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15117BC-B2E3-6F5F-AF7D-550494C26916}"/>
              </a:ext>
            </a:extLst>
          </p:cNvPr>
          <p:cNvSpPr/>
          <p:nvPr/>
        </p:nvSpPr>
        <p:spPr>
          <a:xfrm>
            <a:off x="8368577" y="4933950"/>
            <a:ext cx="3632923" cy="131445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Birbirine soru sormak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06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DCEAC7-F312-7CA3-2CE7-7C0FDFD43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0E1857A-21B4-ECC1-F239-63162D9CF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7330" y="2420937"/>
            <a:ext cx="2914650" cy="40481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5D95B9A-5ACF-C2EF-2BD4-A6292B835ECA}"/>
              </a:ext>
            </a:extLst>
          </p:cNvPr>
          <p:cNvSpPr txBox="1"/>
          <p:nvPr/>
        </p:nvSpPr>
        <p:spPr>
          <a:xfrm>
            <a:off x="243695" y="3178834"/>
            <a:ext cx="77616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https://www.egetolgayaltinay.com/contents/classroom-life-6-sinif/6-2-learning-activities-in-the-classroom-1-2-spin-the-wheel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00749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99AF8-CF0D-FD60-2332-10574DEAE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A38B5AB-5A36-7DCA-A026-9247FDAA4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328" y="2566266"/>
            <a:ext cx="2905125" cy="39052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6BD3F32E-263C-08DE-0AEA-202A714B901A}"/>
              </a:ext>
            </a:extLst>
          </p:cNvPr>
          <p:cNvSpPr txBox="1"/>
          <p:nvPr/>
        </p:nvSpPr>
        <p:spPr>
          <a:xfrm>
            <a:off x="243695" y="3178834"/>
            <a:ext cx="77616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https://www.egetolgayaltinay.com/contents/classroom-life-6-sinif/6-2-learning-activities-in-the-classroom-1-2-anagram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6414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BF8EE-B9BA-8C85-B83E-F570A11C6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92A3E47-B427-C0A5-4D53-4291A73B7A1C}"/>
              </a:ext>
            </a:extLst>
          </p:cNvPr>
          <p:cNvSpPr/>
          <p:nvPr/>
        </p:nvSpPr>
        <p:spPr>
          <a:xfrm>
            <a:off x="100877" y="3757570"/>
            <a:ext cx="3890098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Count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numbers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E0494AC-01D2-5164-14B8-8829253031F8}"/>
              </a:ext>
            </a:extLst>
          </p:cNvPr>
          <p:cNvSpPr/>
          <p:nvPr/>
        </p:nvSpPr>
        <p:spPr>
          <a:xfrm>
            <a:off x="100877" y="4962524"/>
            <a:ext cx="3890098" cy="120495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Sayıları saymak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D06323C-2AEF-DA18-0E2D-C194A969CFAD}"/>
              </a:ext>
            </a:extLst>
          </p:cNvPr>
          <p:cNvSpPr/>
          <p:nvPr/>
        </p:nvSpPr>
        <p:spPr>
          <a:xfrm>
            <a:off x="4303352" y="3757570"/>
            <a:ext cx="3585296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Help </a:t>
            </a:r>
            <a:r>
              <a:rPr lang="tr-TR" sz="3600" b="1" dirty="0" err="1">
                <a:solidFill>
                  <a:schemeClr val="tx1"/>
                </a:solidFill>
              </a:rPr>
              <a:t>each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other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1663E85-F1A8-969D-2AC3-962517BE3EBC}"/>
              </a:ext>
            </a:extLst>
          </p:cNvPr>
          <p:cNvSpPr/>
          <p:nvPr/>
        </p:nvSpPr>
        <p:spPr>
          <a:xfrm>
            <a:off x="4303352" y="4962524"/>
            <a:ext cx="3585296" cy="120495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Birbirine yardım etmek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7B5B7FC-5FEF-6C6C-FF71-0DD03F32CF48}"/>
              </a:ext>
            </a:extLst>
          </p:cNvPr>
          <p:cNvSpPr/>
          <p:nvPr/>
        </p:nvSpPr>
        <p:spPr>
          <a:xfrm>
            <a:off x="8389577" y="3757570"/>
            <a:ext cx="3585296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Follow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the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instructions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08EF4A6-AB42-89B2-5E46-87F86CA16285}"/>
              </a:ext>
            </a:extLst>
          </p:cNvPr>
          <p:cNvSpPr/>
          <p:nvPr/>
        </p:nvSpPr>
        <p:spPr>
          <a:xfrm>
            <a:off x="8389577" y="4962524"/>
            <a:ext cx="3585296" cy="120495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Yönergeleri takip etmek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9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66F43-C18B-BA15-1F6C-AD07DCC28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5F16399-1E49-0720-780E-0DAC72157F1F}"/>
              </a:ext>
            </a:extLst>
          </p:cNvPr>
          <p:cNvSpPr/>
          <p:nvPr/>
        </p:nvSpPr>
        <p:spPr>
          <a:xfrm>
            <a:off x="91348" y="3929020"/>
            <a:ext cx="3890101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Answer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the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questions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9086372-7C97-6F93-EEE8-A9D687738A7F}"/>
              </a:ext>
            </a:extLst>
          </p:cNvPr>
          <p:cNvSpPr/>
          <p:nvPr/>
        </p:nvSpPr>
        <p:spPr>
          <a:xfrm>
            <a:off x="91348" y="5133975"/>
            <a:ext cx="3890101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Soruları cevaplamak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347DF54-A060-B3EB-CBC2-BF0D37790A7F}"/>
              </a:ext>
            </a:extLst>
          </p:cNvPr>
          <p:cNvSpPr/>
          <p:nvPr/>
        </p:nvSpPr>
        <p:spPr>
          <a:xfrm>
            <a:off x="4320452" y="3929020"/>
            <a:ext cx="3632923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Check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answers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together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4242CE7-BF83-0D29-CE89-300BC201B2D4}"/>
              </a:ext>
            </a:extLst>
          </p:cNvPr>
          <p:cNvSpPr/>
          <p:nvPr/>
        </p:nvSpPr>
        <p:spPr>
          <a:xfrm>
            <a:off x="4320452" y="5133975"/>
            <a:ext cx="3632923" cy="11049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Cevapları birlikte kontrol etmek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906215A-AFBA-346F-2219-290166685E25}"/>
              </a:ext>
            </a:extLst>
          </p:cNvPr>
          <p:cNvSpPr/>
          <p:nvPr/>
        </p:nvSpPr>
        <p:spPr>
          <a:xfrm>
            <a:off x="8368577" y="3929020"/>
            <a:ext cx="3632923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Discuss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the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answers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27D8191-44BE-385F-7B71-3BA31C8D8185}"/>
              </a:ext>
            </a:extLst>
          </p:cNvPr>
          <p:cNvSpPr/>
          <p:nvPr/>
        </p:nvSpPr>
        <p:spPr>
          <a:xfrm>
            <a:off x="8368577" y="5133975"/>
            <a:ext cx="3632923" cy="11049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Cevapları tartışmak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5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76D886-96AE-5CA9-77EF-6713DC23E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C35F3C3-1ED0-D27B-D2D8-B670B5C9F4C0}"/>
              </a:ext>
            </a:extLst>
          </p:cNvPr>
          <p:cNvSpPr/>
          <p:nvPr/>
        </p:nvSpPr>
        <p:spPr>
          <a:xfrm>
            <a:off x="72298" y="4052845"/>
            <a:ext cx="3890101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Share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ideas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646DED7-4E8A-4812-4A0B-854D03100706}"/>
              </a:ext>
            </a:extLst>
          </p:cNvPr>
          <p:cNvSpPr/>
          <p:nvPr/>
        </p:nvSpPr>
        <p:spPr>
          <a:xfrm>
            <a:off x="72298" y="5257800"/>
            <a:ext cx="3890101" cy="986164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Fikirleri paylaşmak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9705FB47-2490-7985-F4E5-112575C94834}"/>
              </a:ext>
            </a:extLst>
          </p:cNvPr>
          <p:cNvSpPr/>
          <p:nvPr/>
        </p:nvSpPr>
        <p:spPr>
          <a:xfrm>
            <a:off x="4301402" y="4052845"/>
            <a:ext cx="3632923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Share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tasks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B02FD64-A7F9-12F8-D8E3-A2F80175B2A9}"/>
              </a:ext>
            </a:extLst>
          </p:cNvPr>
          <p:cNvSpPr/>
          <p:nvPr/>
        </p:nvSpPr>
        <p:spPr>
          <a:xfrm>
            <a:off x="4301402" y="5257800"/>
            <a:ext cx="3632923" cy="11049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Görevleri paylaşmak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157E384-B0D7-E6C9-275D-C0FEA343A312}"/>
              </a:ext>
            </a:extLst>
          </p:cNvPr>
          <p:cNvSpPr/>
          <p:nvPr/>
        </p:nvSpPr>
        <p:spPr>
          <a:xfrm>
            <a:off x="8349527" y="4052845"/>
            <a:ext cx="3632923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Study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together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6B65184-203E-39B3-5EB5-3531F78672EE}"/>
              </a:ext>
            </a:extLst>
          </p:cNvPr>
          <p:cNvSpPr/>
          <p:nvPr/>
        </p:nvSpPr>
        <p:spPr>
          <a:xfrm>
            <a:off x="8349527" y="5257799"/>
            <a:ext cx="3632923" cy="120495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Birlikte ders çalışmak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C036BB-FCBB-A149-D251-77F90D2F8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1672603-81CA-34F4-B28F-C916131CC160}"/>
              </a:ext>
            </a:extLst>
          </p:cNvPr>
          <p:cNvSpPr/>
          <p:nvPr/>
        </p:nvSpPr>
        <p:spPr>
          <a:xfrm>
            <a:off x="110402" y="4024270"/>
            <a:ext cx="3890098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>
                <a:solidFill>
                  <a:schemeClr val="tx1"/>
                </a:solidFill>
              </a:rPr>
              <a:t>Act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out</a:t>
            </a:r>
            <a:r>
              <a:rPr lang="tr-TR" sz="3600" b="1" dirty="0">
                <a:solidFill>
                  <a:schemeClr val="tx1"/>
                </a:solidFill>
              </a:rPr>
              <a:t> a </a:t>
            </a:r>
            <a:r>
              <a:rPr lang="tr-TR" sz="3600" b="1" dirty="0" err="1">
                <a:solidFill>
                  <a:schemeClr val="tx1"/>
                </a:solidFill>
              </a:rPr>
              <a:t>dialogue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AB0BB7D-ED44-D1EC-3B3F-A026366F482F}"/>
              </a:ext>
            </a:extLst>
          </p:cNvPr>
          <p:cNvSpPr/>
          <p:nvPr/>
        </p:nvSpPr>
        <p:spPr>
          <a:xfrm>
            <a:off x="110402" y="5229224"/>
            <a:ext cx="3890098" cy="120495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Bir diyaloğu canlandırmak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D141FA7-2E92-AE86-8480-CDC05B93AA4A}"/>
              </a:ext>
            </a:extLst>
          </p:cNvPr>
          <p:cNvSpPr/>
          <p:nvPr/>
        </p:nvSpPr>
        <p:spPr>
          <a:xfrm>
            <a:off x="4301404" y="4024269"/>
            <a:ext cx="3661496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Role </a:t>
            </a:r>
            <a:r>
              <a:rPr lang="tr-TR" sz="3600" b="1" dirty="0" err="1">
                <a:solidFill>
                  <a:schemeClr val="tx1"/>
                </a:solidFill>
              </a:rPr>
              <a:t>play</a:t>
            </a:r>
            <a:r>
              <a:rPr lang="tr-TR" sz="3600" b="1" dirty="0">
                <a:solidFill>
                  <a:schemeClr val="tx1"/>
                </a:solidFill>
              </a:rPr>
              <a:t> a </a:t>
            </a:r>
            <a:r>
              <a:rPr lang="tr-TR" sz="3600" b="1" dirty="0" err="1">
                <a:solidFill>
                  <a:schemeClr val="tx1"/>
                </a:solidFill>
              </a:rPr>
              <a:t>scene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1720DAA-F1BB-AEB2-0926-D67E3136BC45}"/>
              </a:ext>
            </a:extLst>
          </p:cNvPr>
          <p:cNvSpPr/>
          <p:nvPr/>
        </p:nvSpPr>
        <p:spPr>
          <a:xfrm>
            <a:off x="4301404" y="5229223"/>
            <a:ext cx="3661496" cy="120495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Bir sahneyi canlandırmak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3CB6D8E-9827-9060-9300-2CAD6D6F40D1}"/>
              </a:ext>
            </a:extLst>
          </p:cNvPr>
          <p:cNvSpPr/>
          <p:nvPr/>
        </p:nvSpPr>
        <p:spPr>
          <a:xfrm>
            <a:off x="8349529" y="4062367"/>
            <a:ext cx="3661496" cy="12049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>
                <a:solidFill>
                  <a:schemeClr val="tx1"/>
                </a:solidFill>
              </a:rPr>
              <a:t>Write a </a:t>
            </a:r>
            <a:r>
              <a:rPr lang="tr-TR" sz="3600" b="1" dirty="0" err="1">
                <a:solidFill>
                  <a:schemeClr val="tx1"/>
                </a:solidFill>
              </a:rPr>
              <a:t>dialogue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1224FD5-BDD6-94B5-280B-25C6A92F6C18}"/>
              </a:ext>
            </a:extLst>
          </p:cNvPr>
          <p:cNvSpPr/>
          <p:nvPr/>
        </p:nvSpPr>
        <p:spPr>
          <a:xfrm>
            <a:off x="8349529" y="5267321"/>
            <a:ext cx="3661496" cy="120495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Bir diyalog yazmak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4E64CC-CECA-5EAF-786F-3BB980E54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247825E-2BC9-186F-0AE3-6944A17DA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097" y="2515032"/>
            <a:ext cx="2943225" cy="39338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03819163-44A2-8D65-B5C0-D602D109C2EC}"/>
              </a:ext>
            </a:extLst>
          </p:cNvPr>
          <p:cNvSpPr txBox="1"/>
          <p:nvPr/>
        </p:nvSpPr>
        <p:spPr>
          <a:xfrm>
            <a:off x="243695" y="3178834"/>
            <a:ext cx="77616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https://www.egetolgayaltinay.com/contents/classroom-life-6-sinif/6-2-learning-activities-in-the-classroom-2-2-open-the-box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78959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BC3F3F-DEDC-74FD-9777-99485AC25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CBC99CC-301F-EBA6-E1A6-589B7C1B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915" y="2550535"/>
            <a:ext cx="2943225" cy="40290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13740A5D-A7AF-A180-7CC5-0F8081AD901D}"/>
              </a:ext>
            </a:extLst>
          </p:cNvPr>
          <p:cNvSpPr txBox="1"/>
          <p:nvPr/>
        </p:nvSpPr>
        <p:spPr>
          <a:xfrm>
            <a:off x="243695" y="3178834"/>
            <a:ext cx="77616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https://www.egetolgayaltinay.com/contents/classroom-life-6-sinif/6-2-learning-activities-in-the-classroom-2-2-hangman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8712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CDB351-DDF2-0224-BC55-BDFA6E83D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192CF5F-C224-92FE-8B81-53D93767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4925" y="2550535"/>
            <a:ext cx="2876550" cy="40290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1B9FD258-E11A-A734-9CED-DEF806A291A2}"/>
              </a:ext>
            </a:extLst>
          </p:cNvPr>
          <p:cNvSpPr txBox="1"/>
          <p:nvPr/>
        </p:nvSpPr>
        <p:spPr>
          <a:xfrm>
            <a:off x="243695" y="3178834"/>
            <a:ext cx="77616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https://www.egetolgayaltinay.com/contents/classroom-life-6-sinif/6-2-learning-activities-in-the-classroom-space-maze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3496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DAF22-61CA-1C41-5BF2-320E4AA37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4EC7F9C-A528-FA6C-DEB5-2D8EEBDFD2A6}"/>
              </a:ext>
            </a:extLst>
          </p:cNvPr>
          <p:cNvSpPr txBox="1"/>
          <p:nvPr/>
        </p:nvSpPr>
        <p:spPr>
          <a:xfrm>
            <a:off x="0" y="2105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030A0"/>
                </a:solidFill>
              </a:rPr>
              <a:t>Present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r>
              <a:rPr lang="tr-TR" sz="8000" b="1" dirty="0" err="1">
                <a:solidFill>
                  <a:srgbClr val="7030A0"/>
                </a:solidFill>
              </a:rPr>
              <a:t>Continuous</a:t>
            </a:r>
            <a:r>
              <a:rPr lang="tr-TR" sz="8000" b="1" dirty="0">
                <a:solidFill>
                  <a:srgbClr val="7030A0"/>
                </a:solidFill>
              </a:rPr>
              <a:t> Tense</a:t>
            </a:r>
            <a:endParaRPr lang="en-US" sz="80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BC7BF9A-A762-BAB7-C683-7BDECFA3631C}"/>
              </a:ext>
            </a:extLst>
          </p:cNvPr>
          <p:cNvSpPr txBox="1"/>
          <p:nvPr/>
        </p:nvSpPr>
        <p:spPr>
          <a:xfrm>
            <a:off x="3187144" y="3429000"/>
            <a:ext cx="581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Şimdiki Zaman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1058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34F7D-4994-4786-2A7A-A4E24CD44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C535515-B9DE-B3A0-5475-6EF3E8AEDFB1}"/>
              </a:ext>
            </a:extLst>
          </p:cNvPr>
          <p:cNvSpPr/>
          <p:nvPr/>
        </p:nvSpPr>
        <p:spPr>
          <a:xfrm>
            <a:off x="4393733" y="2771775"/>
            <a:ext cx="1349842" cy="437749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063C641-BF28-55A0-EE52-B528AEA49DAE}"/>
              </a:ext>
            </a:extLst>
          </p:cNvPr>
          <p:cNvSpPr/>
          <p:nvPr/>
        </p:nvSpPr>
        <p:spPr>
          <a:xfrm>
            <a:off x="4393733" y="3857625"/>
            <a:ext cx="1464142" cy="437749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EAA8CDC-7F24-782A-9627-FBC7262865FE}"/>
              </a:ext>
            </a:extLst>
          </p:cNvPr>
          <p:cNvSpPr/>
          <p:nvPr/>
        </p:nvSpPr>
        <p:spPr>
          <a:xfrm>
            <a:off x="4393733" y="4943475"/>
            <a:ext cx="1349842" cy="437749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76DABD1-E77A-40D1-71BC-1F03A081BE9D}"/>
              </a:ext>
            </a:extLst>
          </p:cNvPr>
          <p:cNvSpPr/>
          <p:nvPr/>
        </p:nvSpPr>
        <p:spPr>
          <a:xfrm>
            <a:off x="9594383" y="2771775"/>
            <a:ext cx="1349842" cy="437749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54F7ED5-8D10-EA9D-DDB6-CCB4DEA8A9CB}"/>
              </a:ext>
            </a:extLst>
          </p:cNvPr>
          <p:cNvSpPr/>
          <p:nvPr/>
        </p:nvSpPr>
        <p:spPr>
          <a:xfrm>
            <a:off x="9594383" y="3857625"/>
            <a:ext cx="1349842" cy="437749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0493231-59A5-9CC6-FFAC-0F5119BDD386}"/>
              </a:ext>
            </a:extLst>
          </p:cNvPr>
          <p:cNvSpPr/>
          <p:nvPr/>
        </p:nvSpPr>
        <p:spPr>
          <a:xfrm>
            <a:off x="9594383" y="4943475"/>
            <a:ext cx="1445092" cy="437749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649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B5DD3A-B10D-B203-178D-04C96637C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E386209-3A73-B86D-CD7B-D7787EEE9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169" y="2569296"/>
            <a:ext cx="2943225" cy="40100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06EFE1C-F4EB-6D6B-AC9C-9452A3572E41}"/>
              </a:ext>
            </a:extLst>
          </p:cNvPr>
          <p:cNvSpPr txBox="1"/>
          <p:nvPr/>
        </p:nvSpPr>
        <p:spPr>
          <a:xfrm>
            <a:off x="243695" y="3178834"/>
            <a:ext cx="77616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https://www.egetolgayaltinay.com/contents/classroom-life-6-sinif/6-2-present-continuous-time-expressions-wordsearch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33530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C723-3891-FCF7-B760-B122788B0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3E1259F-4862-B246-40CF-E77268DF82BC}"/>
              </a:ext>
            </a:extLst>
          </p:cNvPr>
          <p:cNvSpPr txBox="1"/>
          <p:nvPr/>
        </p:nvSpPr>
        <p:spPr>
          <a:xfrm>
            <a:off x="256239" y="971550"/>
            <a:ext cx="10915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Şu anda veya içinde bulunduğumuz dönemde devam eden eylemleri anlatmak için kullanılır.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AB935B3-498E-B3A9-B48F-5771DFB3E108}"/>
              </a:ext>
            </a:extLst>
          </p:cNvPr>
          <p:cNvSpPr txBox="1"/>
          <p:nvPr/>
        </p:nvSpPr>
        <p:spPr>
          <a:xfrm>
            <a:off x="605489" y="1983881"/>
            <a:ext cx="58905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I </a:t>
            </a:r>
            <a:r>
              <a:rPr lang="en-US" sz="3200" b="1" dirty="0">
                <a:solidFill>
                  <a:srgbClr val="FF0000"/>
                </a:solidFill>
              </a:rPr>
              <a:t>am</a:t>
            </a:r>
            <a:r>
              <a:rPr lang="en-US" sz="3200" b="1" dirty="0"/>
              <a:t> study</a:t>
            </a:r>
            <a:r>
              <a:rPr lang="en-US" sz="3200" b="1" dirty="0">
                <a:solidFill>
                  <a:srgbClr val="FF0000"/>
                </a:solidFill>
              </a:rPr>
              <a:t>ing</a:t>
            </a:r>
            <a:r>
              <a:rPr lang="en-US" sz="3200" b="1" dirty="0"/>
              <a:t> English now.</a:t>
            </a:r>
            <a:endParaRPr lang="tr-TR" sz="32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9D17424-A39A-B303-A234-EBBACE5BFAAE}"/>
              </a:ext>
            </a:extLst>
          </p:cNvPr>
          <p:cNvSpPr txBox="1"/>
          <p:nvPr/>
        </p:nvSpPr>
        <p:spPr>
          <a:xfrm>
            <a:off x="5447364" y="1983881"/>
            <a:ext cx="6287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i="1" dirty="0"/>
              <a:t>(Şu anda İngilizce çalışı</a:t>
            </a:r>
            <a:r>
              <a:rPr lang="tr-TR" sz="2800" i="1" dirty="0">
                <a:solidFill>
                  <a:srgbClr val="FF0000"/>
                </a:solidFill>
              </a:rPr>
              <a:t>yor</a:t>
            </a:r>
            <a:r>
              <a:rPr lang="tr-TR" sz="2800" i="1" dirty="0"/>
              <a:t>um.)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77F25CB-C4F8-FFD7-82A7-04647F8BCE42}"/>
              </a:ext>
            </a:extLst>
          </p:cNvPr>
          <p:cNvSpPr txBox="1"/>
          <p:nvPr/>
        </p:nvSpPr>
        <p:spPr>
          <a:xfrm>
            <a:off x="514350" y="2833572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She </a:t>
            </a:r>
            <a:r>
              <a:rPr lang="en-US" sz="3200" b="1" dirty="0">
                <a:solidFill>
                  <a:srgbClr val="FF0000"/>
                </a:solidFill>
              </a:rPr>
              <a:t>is</a:t>
            </a:r>
            <a:r>
              <a:rPr lang="en-US" sz="3200" b="1" dirty="0"/>
              <a:t> read</a:t>
            </a:r>
            <a:r>
              <a:rPr lang="en-US" sz="3200" b="1" dirty="0">
                <a:solidFill>
                  <a:srgbClr val="FF0000"/>
                </a:solidFill>
              </a:rPr>
              <a:t>ing</a:t>
            </a:r>
            <a:r>
              <a:rPr lang="en-US" sz="3200" b="1" dirty="0"/>
              <a:t> her book silently.</a:t>
            </a:r>
            <a:endParaRPr lang="tr-TR" sz="32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A97786B-E3DC-5B6B-4332-63FD81E8C386}"/>
              </a:ext>
            </a:extLst>
          </p:cNvPr>
          <p:cNvSpPr txBox="1"/>
          <p:nvPr/>
        </p:nvSpPr>
        <p:spPr>
          <a:xfrm>
            <a:off x="5981700" y="2849291"/>
            <a:ext cx="6363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i="1" dirty="0"/>
              <a:t>(O, kitabını sessizce oku</a:t>
            </a:r>
            <a:r>
              <a:rPr lang="tr-TR" sz="2800" i="1" dirty="0">
                <a:solidFill>
                  <a:srgbClr val="FF0000"/>
                </a:solidFill>
              </a:rPr>
              <a:t>yor</a:t>
            </a:r>
            <a:r>
              <a:rPr lang="tr-TR" sz="2800" i="1" dirty="0"/>
              <a:t>.)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74617DD-C81A-524F-3699-2CBE989E17A0}"/>
              </a:ext>
            </a:extLst>
          </p:cNvPr>
          <p:cNvSpPr txBox="1"/>
          <p:nvPr/>
        </p:nvSpPr>
        <p:spPr>
          <a:xfrm>
            <a:off x="605489" y="3683263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They </a:t>
            </a:r>
            <a:r>
              <a:rPr lang="en-US" sz="3200" b="1" dirty="0">
                <a:solidFill>
                  <a:srgbClr val="FF0000"/>
                </a:solidFill>
              </a:rPr>
              <a:t>are</a:t>
            </a:r>
            <a:r>
              <a:rPr lang="en-US" sz="3200" b="1" dirty="0"/>
              <a:t> work</a:t>
            </a:r>
            <a:r>
              <a:rPr lang="en-US" sz="3200" b="1" dirty="0">
                <a:solidFill>
                  <a:srgbClr val="FF0000"/>
                </a:solidFill>
              </a:rPr>
              <a:t>ing</a:t>
            </a:r>
            <a:r>
              <a:rPr lang="en-US" sz="3200" b="1" dirty="0"/>
              <a:t> in groups.</a:t>
            </a:r>
            <a:endParaRPr lang="tr-TR" sz="3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3AF0CA8-78C8-D074-649F-EAB046AFD4D3}"/>
              </a:ext>
            </a:extLst>
          </p:cNvPr>
          <p:cNvSpPr txBox="1"/>
          <p:nvPr/>
        </p:nvSpPr>
        <p:spPr>
          <a:xfrm>
            <a:off x="5714064" y="3689221"/>
            <a:ext cx="6363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i="1" dirty="0"/>
              <a:t>(Onlar grup hâlinde çalışı</a:t>
            </a:r>
            <a:r>
              <a:rPr lang="tr-TR" sz="2800" i="1" dirty="0">
                <a:solidFill>
                  <a:srgbClr val="FF0000"/>
                </a:solidFill>
              </a:rPr>
              <a:t>yor</a:t>
            </a:r>
            <a:r>
              <a:rPr lang="tr-TR" sz="2800" i="1" dirty="0"/>
              <a:t>lar.)</a:t>
            </a:r>
          </a:p>
        </p:txBody>
      </p:sp>
    </p:spTree>
    <p:extLst>
      <p:ext uri="{BB962C8B-B14F-4D97-AF65-F5344CB8AC3E}">
        <p14:creationId xmlns:p14="http://schemas.microsoft.com/office/powerpoint/2010/main" val="40284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476902-F570-A171-8FE4-37582B3D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7507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8A311E-06A9-04BD-CD26-DECF9F44F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D9B0483-4C3C-CA8C-E885-8BB9EEBF5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144" y="2639002"/>
            <a:ext cx="2886075" cy="39814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C63FB606-6009-5DDD-6E85-EE8139989D90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https://www.egetolgayaltinay.com/contents/classroom-life-6-sinif/6-2-present-continuous-sentences-unjumble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4815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79C25-A58E-B718-F9F0-8C00452E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ACAB18-ACC3-B74B-1223-F9AE64A9EA30}"/>
              </a:ext>
            </a:extLst>
          </p:cNvPr>
          <p:cNvSpPr txBox="1"/>
          <p:nvPr/>
        </p:nvSpPr>
        <p:spPr>
          <a:xfrm>
            <a:off x="0" y="2105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7030A0"/>
                </a:solidFill>
              </a:rPr>
              <a:t>Routine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r>
              <a:rPr lang="tr-TR" sz="8000" b="1" dirty="0" err="1">
                <a:solidFill>
                  <a:srgbClr val="7030A0"/>
                </a:solidFill>
              </a:rPr>
              <a:t>vs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r>
              <a:rPr lang="tr-TR" sz="8000" b="1" dirty="0" err="1">
                <a:solidFill>
                  <a:srgbClr val="7030A0"/>
                </a:solidFill>
              </a:rPr>
              <a:t>Now</a:t>
            </a:r>
            <a:endParaRPr lang="en-US" sz="80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24DCAA3-A42E-BFF4-5E7D-10B1F390D07D}"/>
              </a:ext>
            </a:extLst>
          </p:cNvPr>
          <p:cNvSpPr txBox="1"/>
          <p:nvPr/>
        </p:nvSpPr>
        <p:spPr>
          <a:xfrm>
            <a:off x="3187144" y="3429000"/>
            <a:ext cx="581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Rutin mi? Şimdi mi?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024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0F015B-1887-D872-3B83-633579C7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A16E8B1-8C7E-6013-CBB6-5F89A05B0382}"/>
              </a:ext>
            </a:extLst>
          </p:cNvPr>
          <p:cNvSpPr txBox="1"/>
          <p:nvPr/>
        </p:nvSpPr>
        <p:spPr>
          <a:xfrm>
            <a:off x="219075" y="209550"/>
            <a:ext cx="1158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İngilizcede; </a:t>
            </a:r>
            <a:br>
              <a:rPr lang="tr-TR" sz="2000" dirty="0"/>
            </a:br>
            <a:r>
              <a:rPr lang="tr-TR" sz="2000" dirty="0"/>
              <a:t>Günlük alışkanlıklarımızdan ve düzenli yaptığımız şeylerden bahsederken </a:t>
            </a:r>
            <a:r>
              <a:rPr lang="tr-TR" sz="2000" b="1" dirty="0"/>
              <a:t>Simple </a:t>
            </a:r>
            <a:r>
              <a:rPr lang="tr-TR" sz="2000" b="1" dirty="0" err="1"/>
              <a:t>Present</a:t>
            </a:r>
            <a:r>
              <a:rPr lang="tr-TR" sz="2000" b="1" dirty="0"/>
              <a:t>,</a:t>
            </a:r>
            <a:r>
              <a:rPr lang="tr-TR" sz="2000" dirty="0"/>
              <a:t> </a:t>
            </a:r>
            <a:br>
              <a:rPr lang="tr-TR" sz="2000" dirty="0"/>
            </a:br>
            <a:r>
              <a:rPr lang="tr-TR" sz="2000" dirty="0"/>
              <a:t>Şu anda veya geçici olarak devam eden eylemlerden bahsederken </a:t>
            </a:r>
            <a:r>
              <a:rPr lang="tr-TR" sz="2000" b="1" dirty="0" err="1"/>
              <a:t>Present</a:t>
            </a:r>
            <a:r>
              <a:rPr lang="tr-TR" sz="2000" b="1" dirty="0"/>
              <a:t> </a:t>
            </a:r>
            <a:r>
              <a:rPr lang="tr-TR" sz="2000" b="1" dirty="0" err="1"/>
              <a:t>Continuous</a:t>
            </a:r>
            <a:r>
              <a:rPr lang="tr-TR" sz="2000" dirty="0"/>
              <a:t> kullanırız.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1C88F37-474D-2A4F-76FD-3D8D61DE9473}"/>
              </a:ext>
            </a:extLst>
          </p:cNvPr>
          <p:cNvSpPr txBox="1"/>
          <p:nvPr/>
        </p:nvSpPr>
        <p:spPr>
          <a:xfrm>
            <a:off x="6096000" y="4660406"/>
            <a:ext cx="58905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I </a:t>
            </a:r>
            <a:r>
              <a:rPr lang="en-US" sz="3200" b="1" dirty="0">
                <a:solidFill>
                  <a:srgbClr val="FF0000"/>
                </a:solidFill>
              </a:rPr>
              <a:t>am</a:t>
            </a:r>
            <a:r>
              <a:rPr lang="en-US" sz="3200" b="1" dirty="0"/>
              <a:t> </a:t>
            </a:r>
            <a:r>
              <a:rPr lang="tr-TR" sz="3200" b="1" dirty="0"/>
              <a:t>do</a:t>
            </a:r>
            <a:r>
              <a:rPr lang="en-US" sz="3200" b="1" dirty="0" err="1">
                <a:solidFill>
                  <a:srgbClr val="FF0000"/>
                </a:solidFill>
              </a:rPr>
              <a:t>ing</a:t>
            </a:r>
            <a:r>
              <a:rPr lang="en-US" sz="3200" b="1" dirty="0"/>
              <a:t> </a:t>
            </a:r>
            <a:r>
              <a:rPr lang="tr-TR" sz="3200" b="1" dirty="0" err="1"/>
              <a:t>my</a:t>
            </a:r>
            <a:r>
              <a:rPr lang="tr-TR" sz="3200" b="1" dirty="0"/>
              <a:t> </a:t>
            </a:r>
            <a:r>
              <a:rPr lang="tr-TR" sz="3200" b="1" dirty="0" err="1"/>
              <a:t>homework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00B0F0"/>
                </a:solidFill>
              </a:rPr>
              <a:t>now</a:t>
            </a:r>
            <a:r>
              <a:rPr lang="en-US" sz="3200" b="1" dirty="0"/>
              <a:t>.</a:t>
            </a:r>
            <a:endParaRPr lang="tr-TR" sz="32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2A48809-59C6-131B-1764-7108B47C0F4B}"/>
              </a:ext>
            </a:extLst>
          </p:cNvPr>
          <p:cNvSpPr txBox="1"/>
          <p:nvPr/>
        </p:nvSpPr>
        <p:spPr>
          <a:xfrm>
            <a:off x="43514" y="4691183"/>
            <a:ext cx="6052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I do my homework </a:t>
            </a:r>
            <a:r>
              <a:rPr lang="en-US" sz="2800" b="1" dirty="0">
                <a:solidFill>
                  <a:srgbClr val="00B0F0"/>
                </a:solidFill>
              </a:rPr>
              <a:t>every evening</a:t>
            </a:r>
            <a:r>
              <a:rPr lang="en-US" sz="2800" b="1" dirty="0"/>
              <a:t>.</a:t>
            </a:r>
            <a:endParaRPr lang="tr-TR" sz="2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926D1CD-A63C-EAB7-BCCE-12AB72307C9F}"/>
              </a:ext>
            </a:extLst>
          </p:cNvPr>
          <p:cNvSpPr txBox="1"/>
          <p:nvPr/>
        </p:nvSpPr>
        <p:spPr>
          <a:xfrm>
            <a:off x="-42211" y="5214403"/>
            <a:ext cx="6052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i="1" dirty="0"/>
              <a:t>(</a:t>
            </a:r>
            <a:r>
              <a:rPr lang="tr-TR" sz="2800" i="1" dirty="0">
                <a:solidFill>
                  <a:srgbClr val="00B0F0"/>
                </a:solidFill>
              </a:rPr>
              <a:t>Her akşam </a:t>
            </a:r>
            <a:r>
              <a:rPr lang="tr-TR" sz="2800" i="1" dirty="0"/>
              <a:t>ödevimi yaparım.)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4C7326-5C73-E5BB-9345-2003F2D0430B}"/>
              </a:ext>
            </a:extLst>
          </p:cNvPr>
          <p:cNvSpPr txBox="1"/>
          <p:nvPr/>
        </p:nvSpPr>
        <p:spPr>
          <a:xfrm>
            <a:off x="5934075" y="5214403"/>
            <a:ext cx="6052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i="1" dirty="0"/>
              <a:t>(</a:t>
            </a:r>
            <a:r>
              <a:rPr lang="tr-TR" sz="2800" i="1" dirty="0">
                <a:solidFill>
                  <a:srgbClr val="00B0F0"/>
                </a:solidFill>
              </a:rPr>
              <a:t>Şimdi </a:t>
            </a:r>
            <a:r>
              <a:rPr lang="tr-TR" sz="2800" i="1" dirty="0"/>
              <a:t>ödevimi yapıyorum.)</a:t>
            </a:r>
          </a:p>
        </p:txBody>
      </p:sp>
    </p:spTree>
    <p:extLst>
      <p:ext uri="{BB962C8B-B14F-4D97-AF65-F5344CB8AC3E}">
        <p14:creationId xmlns:p14="http://schemas.microsoft.com/office/powerpoint/2010/main" val="170256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024D7-BC9D-A89F-1670-645571577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7479447E-D4D1-976C-DBDD-9284EA85D9F5}"/>
              </a:ext>
            </a:extLst>
          </p:cNvPr>
          <p:cNvSpPr/>
          <p:nvPr/>
        </p:nvSpPr>
        <p:spPr>
          <a:xfrm>
            <a:off x="1267968" y="2279904"/>
            <a:ext cx="4486656" cy="670560"/>
          </a:xfrm>
          <a:prstGeom prst="roundRect">
            <a:avLst/>
          </a:prstGeom>
          <a:solidFill>
            <a:srgbClr val="E6CF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6F5E199-0F64-073A-E352-449AA64013DD}"/>
              </a:ext>
            </a:extLst>
          </p:cNvPr>
          <p:cNvSpPr/>
          <p:nvPr/>
        </p:nvSpPr>
        <p:spPr>
          <a:xfrm>
            <a:off x="6437376" y="2279904"/>
            <a:ext cx="4486656" cy="670560"/>
          </a:xfrm>
          <a:prstGeom prst="roundRect">
            <a:avLst/>
          </a:prstGeom>
          <a:solidFill>
            <a:srgbClr val="E6CF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4988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31758F-F141-A695-EC57-8B650305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42E47AD-74CF-301E-28EB-2B0B6952A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638" y="2602057"/>
            <a:ext cx="2914650" cy="39814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5C435D7-8430-46B0-C8E2-6FE0A746A07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https://www.egetolgayaltinay.com/contents/classroom-life-6-sinif/6-2-normally-but-now-fill-in-the-blank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42405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24CFB-EEF0-EE90-7D00-F0773DD49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A200738-ADB7-BCD2-18B4-A0189E1F1EEE}"/>
              </a:ext>
            </a:extLst>
          </p:cNvPr>
          <p:cNvSpPr txBox="1"/>
          <p:nvPr/>
        </p:nvSpPr>
        <p:spPr>
          <a:xfrm>
            <a:off x="0" y="2105561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7030A0"/>
                </a:solidFill>
              </a:rPr>
              <a:t>Learning </a:t>
            </a:r>
            <a:r>
              <a:rPr lang="tr-TR" sz="8000" b="1" dirty="0" err="1">
                <a:solidFill>
                  <a:srgbClr val="7030A0"/>
                </a:solidFill>
              </a:rPr>
              <a:t>and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r>
              <a:rPr lang="tr-TR" sz="8000" b="1" dirty="0" err="1">
                <a:solidFill>
                  <a:srgbClr val="7030A0"/>
                </a:solidFill>
              </a:rPr>
              <a:t>Study</a:t>
            </a:r>
            <a:r>
              <a:rPr lang="tr-TR" sz="8000" b="1" dirty="0">
                <a:solidFill>
                  <a:srgbClr val="7030A0"/>
                </a:solidFill>
              </a:rPr>
              <a:t> </a:t>
            </a:r>
            <a:r>
              <a:rPr lang="tr-TR" sz="8000" b="1" dirty="0" err="1">
                <a:solidFill>
                  <a:srgbClr val="7030A0"/>
                </a:solidFill>
              </a:rPr>
              <a:t>Words</a:t>
            </a:r>
            <a:endParaRPr lang="en-US" sz="80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B8F9395-1C46-B24F-C7D8-46C018E4D589}"/>
              </a:ext>
            </a:extLst>
          </p:cNvPr>
          <p:cNvSpPr txBox="1"/>
          <p:nvPr/>
        </p:nvSpPr>
        <p:spPr>
          <a:xfrm>
            <a:off x="3187144" y="3429000"/>
            <a:ext cx="5817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Öğrenme ve Çalışma Kelimeleri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857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F277C5-8A90-E67F-D9A8-EEB11CDFA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EE3AF49-41F4-A5FB-04BD-462756ED7636}"/>
              </a:ext>
            </a:extLst>
          </p:cNvPr>
          <p:cNvSpPr/>
          <p:nvPr/>
        </p:nvSpPr>
        <p:spPr>
          <a:xfrm>
            <a:off x="481874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Activity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AE9173D-5550-18B1-6C20-AFCCD6BBE088}"/>
              </a:ext>
            </a:extLst>
          </p:cNvPr>
          <p:cNvSpPr/>
          <p:nvPr/>
        </p:nvSpPr>
        <p:spPr>
          <a:xfrm>
            <a:off x="481874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Etkinlik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8EC3E97-BF13-DDC7-0143-4B2C43D4E901}"/>
              </a:ext>
            </a:extLst>
          </p:cNvPr>
          <p:cNvSpPr/>
          <p:nvPr/>
        </p:nvSpPr>
        <p:spPr>
          <a:xfrm>
            <a:off x="3520349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Learning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34DE45E-A588-7314-BD6D-92A83BDD81B1}"/>
              </a:ext>
            </a:extLst>
          </p:cNvPr>
          <p:cNvSpPr/>
          <p:nvPr/>
        </p:nvSpPr>
        <p:spPr>
          <a:xfrm>
            <a:off x="3520349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Öğrenme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C1ECA7B-4775-E1E4-A12A-B26B9C14306D}"/>
              </a:ext>
            </a:extLst>
          </p:cNvPr>
          <p:cNvSpPr/>
          <p:nvPr/>
        </p:nvSpPr>
        <p:spPr>
          <a:xfrm>
            <a:off x="6496051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Teaching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2BB959D-D8ED-9F9C-4CFF-70D19CA83ACD}"/>
              </a:ext>
            </a:extLst>
          </p:cNvPr>
          <p:cNvSpPr/>
          <p:nvPr/>
        </p:nvSpPr>
        <p:spPr>
          <a:xfrm>
            <a:off x="6496051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Öğretmek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85CA927-0F60-8BC5-F15D-E9F55904D8FD}"/>
              </a:ext>
            </a:extLst>
          </p:cNvPr>
          <p:cNvSpPr/>
          <p:nvPr/>
        </p:nvSpPr>
        <p:spPr>
          <a:xfrm>
            <a:off x="9471753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Exercise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EC2EE28-CA6B-4240-0266-CFC5783A1F4F}"/>
              </a:ext>
            </a:extLst>
          </p:cNvPr>
          <p:cNvSpPr/>
          <p:nvPr/>
        </p:nvSpPr>
        <p:spPr>
          <a:xfrm>
            <a:off x="9471753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Egzersiz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55E06A2-3FB8-8866-FA96-5BB5296F4628}"/>
              </a:ext>
            </a:extLst>
          </p:cNvPr>
          <p:cNvSpPr/>
          <p:nvPr/>
        </p:nvSpPr>
        <p:spPr>
          <a:xfrm>
            <a:off x="481874" y="5148221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Task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6AAF55AC-8FDE-16B6-023E-A8DE840BB799}"/>
              </a:ext>
            </a:extLst>
          </p:cNvPr>
          <p:cNvSpPr/>
          <p:nvPr/>
        </p:nvSpPr>
        <p:spPr>
          <a:xfrm>
            <a:off x="481874" y="5810251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Görev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D24C97F-EC8A-06B4-EC62-5D619736F726}"/>
              </a:ext>
            </a:extLst>
          </p:cNvPr>
          <p:cNvSpPr/>
          <p:nvPr/>
        </p:nvSpPr>
        <p:spPr>
          <a:xfrm>
            <a:off x="2981325" y="5148221"/>
            <a:ext cx="3333750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Learning </a:t>
            </a:r>
            <a:r>
              <a:rPr lang="tr-TR" sz="3200" b="1" dirty="0" err="1">
                <a:solidFill>
                  <a:schemeClr val="tx1"/>
                </a:solidFill>
              </a:rPr>
              <a:t>method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FD72C26-5F67-6DBE-42CF-84B7EA23DA1E}"/>
              </a:ext>
            </a:extLst>
          </p:cNvPr>
          <p:cNvSpPr/>
          <p:nvPr/>
        </p:nvSpPr>
        <p:spPr>
          <a:xfrm>
            <a:off x="2981325" y="5810251"/>
            <a:ext cx="3333750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Öğrenme yöntemi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B000AA4-CA1F-8F45-1E49-C12DD66854CC}"/>
              </a:ext>
            </a:extLst>
          </p:cNvPr>
          <p:cNvSpPr/>
          <p:nvPr/>
        </p:nvSpPr>
        <p:spPr>
          <a:xfrm>
            <a:off x="6496051" y="5148221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Habit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96C0E786-1C7C-3A2E-8F17-9FA32F5D1B50}"/>
              </a:ext>
            </a:extLst>
          </p:cNvPr>
          <p:cNvSpPr/>
          <p:nvPr/>
        </p:nvSpPr>
        <p:spPr>
          <a:xfrm>
            <a:off x="6496051" y="5810251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Alışkanlık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EA3EA491-FEA4-7DC7-3BE0-1E3E1710C195}"/>
              </a:ext>
            </a:extLst>
          </p:cNvPr>
          <p:cNvSpPr/>
          <p:nvPr/>
        </p:nvSpPr>
        <p:spPr>
          <a:xfrm>
            <a:off x="9471753" y="5148221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Pair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6E9AA911-3058-6CC1-CF64-F19522845BB7}"/>
              </a:ext>
            </a:extLst>
          </p:cNvPr>
          <p:cNvSpPr/>
          <p:nvPr/>
        </p:nvSpPr>
        <p:spPr>
          <a:xfrm>
            <a:off x="9471753" y="5810251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İkili</a:t>
            </a:r>
            <a:endParaRPr lang="en-US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5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FD114-E2AA-93B6-A5B9-900DA7D51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B09DB96-52C3-9EF0-9DFE-D6B5E3B46C44}"/>
              </a:ext>
            </a:extLst>
          </p:cNvPr>
          <p:cNvSpPr/>
          <p:nvPr/>
        </p:nvSpPr>
        <p:spPr>
          <a:xfrm>
            <a:off x="481874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Group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88F1A4F-DDAF-3A25-854F-DAC2D93C7F27}"/>
              </a:ext>
            </a:extLst>
          </p:cNvPr>
          <p:cNvSpPr/>
          <p:nvPr/>
        </p:nvSpPr>
        <p:spPr>
          <a:xfrm>
            <a:off x="481874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Grup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666B042-FFD8-D11E-760B-E1C8A95469FD}"/>
              </a:ext>
            </a:extLst>
          </p:cNvPr>
          <p:cNvSpPr/>
          <p:nvPr/>
        </p:nvSpPr>
        <p:spPr>
          <a:xfrm>
            <a:off x="3520349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Level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A1FDA25-235F-3869-DE9C-A6A5DD2DC8E8}"/>
              </a:ext>
            </a:extLst>
          </p:cNvPr>
          <p:cNvSpPr/>
          <p:nvPr/>
        </p:nvSpPr>
        <p:spPr>
          <a:xfrm>
            <a:off x="3520349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Seviye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7761A20-2E0C-FE0D-E840-F9D30A72782E}"/>
              </a:ext>
            </a:extLst>
          </p:cNvPr>
          <p:cNvSpPr/>
          <p:nvPr/>
        </p:nvSpPr>
        <p:spPr>
          <a:xfrm>
            <a:off x="6496051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Research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E6584A5-C22C-2ABA-57E1-E94F0F65F843}"/>
              </a:ext>
            </a:extLst>
          </p:cNvPr>
          <p:cNvSpPr/>
          <p:nvPr/>
        </p:nvSpPr>
        <p:spPr>
          <a:xfrm>
            <a:off x="6496051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Araştırma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838E5C3-D82F-AA6C-8D38-9A5DF2899D66}"/>
              </a:ext>
            </a:extLst>
          </p:cNvPr>
          <p:cNvSpPr/>
          <p:nvPr/>
        </p:nvSpPr>
        <p:spPr>
          <a:xfrm>
            <a:off x="9471753" y="1900196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Project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FE3FB5D8-6448-B293-0995-BFD4F06E3BEB}"/>
              </a:ext>
            </a:extLst>
          </p:cNvPr>
          <p:cNvSpPr/>
          <p:nvPr/>
        </p:nvSpPr>
        <p:spPr>
          <a:xfrm>
            <a:off x="9471753" y="2562226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Proje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440FFF7-1A3C-24BC-B626-612671D43E2A}"/>
              </a:ext>
            </a:extLst>
          </p:cNvPr>
          <p:cNvSpPr/>
          <p:nvPr/>
        </p:nvSpPr>
        <p:spPr>
          <a:xfrm>
            <a:off x="521925" y="5281571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Material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96A62574-72E7-F14D-1F2F-DB58F41A2A76}"/>
              </a:ext>
            </a:extLst>
          </p:cNvPr>
          <p:cNvSpPr/>
          <p:nvPr/>
        </p:nvSpPr>
        <p:spPr>
          <a:xfrm>
            <a:off x="521925" y="5943601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Materyal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54EF125-FFC1-58DC-BF6B-73282781AC2A}"/>
              </a:ext>
            </a:extLst>
          </p:cNvPr>
          <p:cNvSpPr/>
          <p:nvPr/>
        </p:nvSpPr>
        <p:spPr>
          <a:xfrm>
            <a:off x="3333750" y="5157746"/>
            <a:ext cx="2609850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Worksheet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632909B-52D4-E7DA-6237-54846FED91D5}"/>
              </a:ext>
            </a:extLst>
          </p:cNvPr>
          <p:cNvSpPr/>
          <p:nvPr/>
        </p:nvSpPr>
        <p:spPr>
          <a:xfrm>
            <a:off x="3333750" y="5819776"/>
            <a:ext cx="2609850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Çalışma Kağıdı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CE83A88B-0016-23C0-37AD-746F940A5357}"/>
              </a:ext>
            </a:extLst>
          </p:cNvPr>
          <p:cNvSpPr/>
          <p:nvPr/>
        </p:nvSpPr>
        <p:spPr>
          <a:xfrm>
            <a:off x="6248402" y="5157746"/>
            <a:ext cx="2876551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Vocabulary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BD4E4C6B-053A-69DF-FC22-AAF4244E4BF0}"/>
              </a:ext>
            </a:extLst>
          </p:cNvPr>
          <p:cNvSpPr/>
          <p:nvPr/>
        </p:nvSpPr>
        <p:spPr>
          <a:xfrm>
            <a:off x="6248402" y="5819776"/>
            <a:ext cx="2876551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Kelime bilgisi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042CC600-0A7E-6B48-420B-4F4DE0A2BEE9}"/>
              </a:ext>
            </a:extLst>
          </p:cNvPr>
          <p:cNvSpPr/>
          <p:nvPr/>
        </p:nvSpPr>
        <p:spPr>
          <a:xfrm>
            <a:off x="9429755" y="5281571"/>
            <a:ext cx="2175602" cy="662030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Test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B84E4043-8A63-8253-02C9-9E7FFEEDD655}"/>
              </a:ext>
            </a:extLst>
          </p:cNvPr>
          <p:cNvSpPr/>
          <p:nvPr/>
        </p:nvSpPr>
        <p:spPr>
          <a:xfrm>
            <a:off x="9429755" y="5943601"/>
            <a:ext cx="2175602" cy="714375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Sınav</a:t>
            </a:r>
            <a:endParaRPr lang="en-US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61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6DD8ED-144E-B805-D623-57E8791D9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A871349-9D46-6484-7396-54670C67AC57}"/>
              </a:ext>
            </a:extLst>
          </p:cNvPr>
          <p:cNvSpPr/>
          <p:nvPr/>
        </p:nvSpPr>
        <p:spPr>
          <a:xfrm>
            <a:off x="500923" y="2016344"/>
            <a:ext cx="2632801" cy="56493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Effective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E29E02A-6CC0-D8F8-A579-48F39B24F4A1}"/>
              </a:ext>
            </a:extLst>
          </p:cNvPr>
          <p:cNvSpPr/>
          <p:nvPr/>
        </p:nvSpPr>
        <p:spPr>
          <a:xfrm>
            <a:off x="500923" y="2581276"/>
            <a:ext cx="2632801" cy="6096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Etkili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27FEDAA-4507-3939-5216-3A24BBD45949}"/>
              </a:ext>
            </a:extLst>
          </p:cNvPr>
          <p:cNvSpPr/>
          <p:nvPr/>
        </p:nvSpPr>
        <p:spPr>
          <a:xfrm>
            <a:off x="4779599" y="2016344"/>
            <a:ext cx="2632801" cy="56493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>
                <a:solidFill>
                  <a:schemeClr val="tx1"/>
                </a:solidFill>
              </a:rPr>
              <a:t>Creative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C3538C7D-E1BF-2C44-BB2A-5E26D57697AD}"/>
              </a:ext>
            </a:extLst>
          </p:cNvPr>
          <p:cNvSpPr/>
          <p:nvPr/>
        </p:nvSpPr>
        <p:spPr>
          <a:xfrm>
            <a:off x="4779599" y="2581276"/>
            <a:ext cx="2632801" cy="6096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Yaratıcı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70B2B640-C88F-0851-976E-45DBC55C8211}"/>
              </a:ext>
            </a:extLst>
          </p:cNvPr>
          <p:cNvSpPr/>
          <p:nvPr/>
        </p:nvSpPr>
        <p:spPr>
          <a:xfrm>
            <a:off x="9058275" y="2016344"/>
            <a:ext cx="2632801" cy="56493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Regular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C1D5D17-BDA3-6851-FA18-4D4B8E02A66F}"/>
              </a:ext>
            </a:extLst>
          </p:cNvPr>
          <p:cNvSpPr/>
          <p:nvPr/>
        </p:nvSpPr>
        <p:spPr>
          <a:xfrm>
            <a:off x="9058275" y="2581276"/>
            <a:ext cx="2632801" cy="6096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Düzenli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6DE8374-7DC7-EA6A-F717-EFF4813D9395}"/>
              </a:ext>
            </a:extLst>
          </p:cNvPr>
          <p:cNvSpPr/>
          <p:nvPr/>
        </p:nvSpPr>
        <p:spPr>
          <a:xfrm>
            <a:off x="500923" y="5331044"/>
            <a:ext cx="2632801" cy="56493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Helpful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97AAAB2-E2AE-757C-0A11-D4A2A2FE8077}"/>
              </a:ext>
            </a:extLst>
          </p:cNvPr>
          <p:cNvSpPr/>
          <p:nvPr/>
        </p:nvSpPr>
        <p:spPr>
          <a:xfrm>
            <a:off x="500923" y="5895976"/>
            <a:ext cx="2632801" cy="6096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Yardımsever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24C58EBD-EAE5-87F6-D2AC-C9D845D61C57}"/>
              </a:ext>
            </a:extLst>
          </p:cNvPr>
          <p:cNvSpPr/>
          <p:nvPr/>
        </p:nvSpPr>
        <p:spPr>
          <a:xfrm>
            <a:off x="4779599" y="5331044"/>
            <a:ext cx="2632801" cy="56493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Easy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4E6A2597-0766-18ED-DD77-A2AA395A26A6}"/>
              </a:ext>
            </a:extLst>
          </p:cNvPr>
          <p:cNvSpPr/>
          <p:nvPr/>
        </p:nvSpPr>
        <p:spPr>
          <a:xfrm>
            <a:off x="4779599" y="5895976"/>
            <a:ext cx="2632801" cy="6096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Kolay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00B49CE1-1BC9-0E61-EAAE-9301228B8FC6}"/>
              </a:ext>
            </a:extLst>
          </p:cNvPr>
          <p:cNvSpPr/>
          <p:nvPr/>
        </p:nvSpPr>
        <p:spPr>
          <a:xfrm>
            <a:off x="9058275" y="5331044"/>
            <a:ext cx="2632801" cy="564932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Careful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E1510E4-7429-EBBA-19AD-B3A22E838488}"/>
              </a:ext>
            </a:extLst>
          </p:cNvPr>
          <p:cNvSpPr/>
          <p:nvPr/>
        </p:nvSpPr>
        <p:spPr>
          <a:xfrm>
            <a:off x="9058275" y="5895976"/>
            <a:ext cx="2632801" cy="609600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Dikkatli</a:t>
            </a:r>
            <a:endParaRPr lang="en-US" sz="32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18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F130E2-E1E8-DBF0-743E-50D852315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925229A-1B49-BAA0-44EC-FCD2CD71C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043" y="2599026"/>
            <a:ext cx="2952750" cy="38766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4E8738D1-FFC2-D954-B2E3-331B82442D0F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https://www.egetolgayaltinay.com/contents/classroom-life-6-sinif/6-2-learning-and-study-words-matching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43428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6019E6-3E28-5DF1-8F67-8C255CC1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D44B174-4EE0-9DD8-C310-876B96F83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746" y="2645496"/>
            <a:ext cx="2905125" cy="38576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6F5BF219-2241-22CB-7922-024124FCA548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https://www.egetolgayaltinay.com/contents/classroom-life-6-sinif/6-2-learning-and-study-words-crossword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81524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055307-83CA-566F-330E-0B3F2AB02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31B48E1-8F07-2777-A0BE-C1C2F9ED0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548" y="2622838"/>
            <a:ext cx="2914650" cy="38290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E789FFE-1359-90E5-B97B-22DD87B98AF3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https://www.egetolgayaltinay.com/contents/classroom-life-6-sinif/6-2-learning-and-study-words-wordsearch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58763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93EEE-BB58-765F-08E2-92715C167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CA6A3C2-203C-140C-79AF-8D56D7E11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327" y="2640734"/>
            <a:ext cx="2895600" cy="38671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208E707F-93D5-21AE-D8C8-4AA061953BE8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https://www.egetolgayaltinay.com/contents/classroom-life-6-sinif/6-2-learning-and-study-words-train-rush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76981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ADA16-5F30-C7D7-DFBA-11B3A10EE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4B5F100-873D-6E9B-CB4B-4A2BC84902C6}"/>
              </a:ext>
            </a:extLst>
          </p:cNvPr>
          <p:cNvSpPr txBox="1"/>
          <p:nvPr/>
        </p:nvSpPr>
        <p:spPr>
          <a:xfrm>
            <a:off x="0" y="2072849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9600" b="1" dirty="0" err="1">
                <a:solidFill>
                  <a:srgbClr val="7030A0"/>
                </a:solidFill>
              </a:rPr>
              <a:t>Question</a:t>
            </a:r>
            <a:r>
              <a:rPr lang="tr-TR" sz="9600" b="1" dirty="0">
                <a:solidFill>
                  <a:srgbClr val="7030A0"/>
                </a:solidFill>
              </a:rPr>
              <a:t> </a:t>
            </a:r>
            <a:r>
              <a:rPr lang="tr-TR" sz="9600" b="1" dirty="0" err="1">
                <a:solidFill>
                  <a:srgbClr val="7030A0"/>
                </a:solidFill>
              </a:rPr>
              <a:t>Tags</a:t>
            </a:r>
            <a:endParaRPr lang="en-US" sz="96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9896D40-905B-4214-DCC9-18D364AF0C8C}"/>
              </a:ext>
            </a:extLst>
          </p:cNvPr>
          <p:cNvSpPr txBox="1"/>
          <p:nvPr/>
        </p:nvSpPr>
        <p:spPr>
          <a:xfrm>
            <a:off x="1" y="342900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noProof="0" dirty="0"/>
              <a:t>(</a:t>
            </a:r>
            <a:r>
              <a:rPr lang="tr-TR" sz="4000" b="1" dirty="0"/>
              <a:t>Onay Soruları</a:t>
            </a:r>
            <a:r>
              <a:rPr lang="en-US" sz="40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0969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92EAC-5EB8-53A4-26F5-F383E32C1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893E15A-B815-51E7-BBBE-EBAC7F16EAEC}"/>
              </a:ext>
            </a:extLst>
          </p:cNvPr>
          <p:cNvSpPr txBox="1"/>
          <p:nvPr/>
        </p:nvSpPr>
        <p:spPr>
          <a:xfrm>
            <a:off x="280416" y="219456"/>
            <a:ext cx="1109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Bir cümlenin sonuna kısa bir soru ekleyerek söylediğimiz bilginin doğru olup olmadığını kontrol ederiz veya karşımızdaki kişiden onay bekleriz.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46371DD-9ED2-B2D0-82DF-1792B9B38912}"/>
              </a:ext>
            </a:extLst>
          </p:cNvPr>
          <p:cNvSpPr txBox="1"/>
          <p:nvPr/>
        </p:nvSpPr>
        <p:spPr>
          <a:xfrm>
            <a:off x="280416" y="1050453"/>
            <a:ext cx="11094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Türkçedeki karşılığı: </a:t>
            </a:r>
            <a:r>
              <a:rPr lang="tr-TR" sz="2800" b="1" dirty="0">
                <a:solidFill>
                  <a:srgbClr val="FF0000"/>
                </a:solidFill>
              </a:rPr>
              <a:t>... değil mi? </a:t>
            </a:r>
            <a:r>
              <a:rPr lang="tr-TR" sz="2800" b="1" dirty="0"/>
              <a:t>sorusudur.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0839B02-1077-4D90-8B70-C22B44952029}"/>
              </a:ext>
            </a:extLst>
          </p:cNvPr>
          <p:cNvSpPr txBox="1"/>
          <p:nvPr/>
        </p:nvSpPr>
        <p:spPr>
          <a:xfrm>
            <a:off x="568526" y="1881450"/>
            <a:ext cx="1042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/>
              <a:t>They </a:t>
            </a:r>
            <a:r>
              <a:rPr lang="tr-TR" sz="4800" b="1" dirty="0" err="1"/>
              <a:t>study</a:t>
            </a:r>
            <a:r>
              <a:rPr lang="tr-TR" sz="4800" b="1" dirty="0"/>
              <a:t> </a:t>
            </a:r>
            <a:r>
              <a:rPr lang="tr-TR" sz="4800" b="1" dirty="0" err="1"/>
              <a:t>together</a:t>
            </a:r>
            <a:r>
              <a:rPr lang="en-US" sz="4800" b="1" dirty="0"/>
              <a:t>, </a:t>
            </a:r>
            <a:r>
              <a:rPr lang="en-US" sz="4800" b="1" dirty="0">
                <a:solidFill>
                  <a:srgbClr val="FF0000"/>
                </a:solidFill>
              </a:rPr>
              <a:t>don’t </a:t>
            </a:r>
            <a:r>
              <a:rPr lang="tr-TR" sz="4800" b="1" dirty="0">
                <a:solidFill>
                  <a:srgbClr val="FF0000"/>
                </a:solidFill>
              </a:rPr>
              <a:t>they</a:t>
            </a:r>
            <a:r>
              <a:rPr lang="en-US" sz="4800" b="1" dirty="0"/>
              <a:t>?</a:t>
            </a:r>
            <a:endParaRPr lang="tr-TR" sz="4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985571D-5932-73D3-5217-77F5BDBCCC28}"/>
              </a:ext>
            </a:extLst>
          </p:cNvPr>
          <p:cNvSpPr txBox="1"/>
          <p:nvPr/>
        </p:nvSpPr>
        <p:spPr>
          <a:xfrm>
            <a:off x="568526" y="2553073"/>
            <a:ext cx="12850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/>
              <a:t>(Onlar birlikte ders çalışırlar, </a:t>
            </a:r>
            <a:r>
              <a:rPr lang="tr-TR" sz="4800" dirty="0">
                <a:solidFill>
                  <a:srgbClr val="FF0000"/>
                </a:solidFill>
              </a:rPr>
              <a:t>değil mi</a:t>
            </a:r>
            <a:r>
              <a:rPr lang="tr-TR" sz="4800" dirty="0"/>
              <a:t>?)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6297C15-379D-1381-E342-5EC5308DA6C9}"/>
              </a:ext>
            </a:extLst>
          </p:cNvPr>
          <p:cNvSpPr txBox="1"/>
          <p:nvPr/>
        </p:nvSpPr>
        <p:spPr>
          <a:xfrm>
            <a:off x="632150" y="3799568"/>
            <a:ext cx="1042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She</a:t>
            </a:r>
            <a:r>
              <a:rPr lang="tr-TR" sz="4800" b="1" dirty="0"/>
              <a:t> is </a:t>
            </a:r>
            <a:r>
              <a:rPr lang="tr-TR" sz="4800" b="1" dirty="0" err="1"/>
              <a:t>reading</a:t>
            </a:r>
            <a:r>
              <a:rPr lang="tr-TR" sz="4800" b="1" dirty="0"/>
              <a:t> </a:t>
            </a:r>
            <a:r>
              <a:rPr lang="tr-TR" sz="4800" b="1" dirty="0" err="1"/>
              <a:t>now</a:t>
            </a:r>
            <a:r>
              <a:rPr lang="en-US" sz="4800" b="1" dirty="0"/>
              <a:t>, </a:t>
            </a:r>
            <a:r>
              <a:rPr lang="tr-TR" sz="4800" b="1" dirty="0" err="1">
                <a:solidFill>
                  <a:srgbClr val="FF0000"/>
                </a:solidFill>
              </a:rPr>
              <a:t>isn</a:t>
            </a:r>
            <a:r>
              <a:rPr lang="en-US" sz="4800" b="1" dirty="0">
                <a:solidFill>
                  <a:srgbClr val="FF0000"/>
                </a:solidFill>
              </a:rPr>
              <a:t>’t </a:t>
            </a:r>
            <a:r>
              <a:rPr lang="tr-TR" sz="4800" b="1" dirty="0" err="1">
                <a:solidFill>
                  <a:srgbClr val="FF0000"/>
                </a:solidFill>
              </a:rPr>
              <a:t>she</a:t>
            </a:r>
            <a:r>
              <a:rPr lang="en-US" sz="4800" b="1" dirty="0"/>
              <a:t>?</a:t>
            </a:r>
            <a:endParaRPr lang="tr-TR" sz="48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EB22D1C-6E50-FC8A-365B-E0A55F3AD6D5}"/>
              </a:ext>
            </a:extLst>
          </p:cNvPr>
          <p:cNvSpPr txBox="1"/>
          <p:nvPr/>
        </p:nvSpPr>
        <p:spPr>
          <a:xfrm>
            <a:off x="632150" y="4471191"/>
            <a:ext cx="12850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/>
              <a:t>(O şu anda kitap okuyor, </a:t>
            </a:r>
            <a:r>
              <a:rPr lang="tr-TR" sz="4800" dirty="0">
                <a:solidFill>
                  <a:srgbClr val="FF0000"/>
                </a:solidFill>
              </a:rPr>
              <a:t>değil mi</a:t>
            </a:r>
            <a:r>
              <a:rPr lang="tr-TR" sz="4800" dirty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306371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36A331-FBF3-0E5F-0CEF-B31EA4DA7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CFBC780-F9A0-BBA5-B156-C23DAD96A616}"/>
              </a:ext>
            </a:extLst>
          </p:cNvPr>
          <p:cNvSpPr/>
          <p:nvPr/>
        </p:nvSpPr>
        <p:spPr>
          <a:xfrm>
            <a:off x="1333500" y="2333625"/>
            <a:ext cx="2152650" cy="733425"/>
          </a:xfrm>
          <a:prstGeom prst="roundRect">
            <a:avLst/>
          </a:prstGeom>
          <a:solidFill>
            <a:srgbClr val="E0FAD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10923DF-998B-7A52-05E1-48539EDE475D}"/>
              </a:ext>
            </a:extLst>
          </p:cNvPr>
          <p:cNvSpPr/>
          <p:nvPr/>
        </p:nvSpPr>
        <p:spPr>
          <a:xfrm>
            <a:off x="4572000" y="2333624"/>
            <a:ext cx="1304925" cy="733425"/>
          </a:xfrm>
          <a:prstGeom prst="roundRect">
            <a:avLst/>
          </a:prstGeom>
          <a:solidFill>
            <a:srgbClr val="FDDD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A81BB6E-B063-B67D-E0EE-458EE2AB644C}"/>
              </a:ext>
            </a:extLst>
          </p:cNvPr>
          <p:cNvSpPr/>
          <p:nvPr/>
        </p:nvSpPr>
        <p:spPr>
          <a:xfrm>
            <a:off x="6962775" y="2333623"/>
            <a:ext cx="2152650" cy="733425"/>
          </a:xfrm>
          <a:prstGeom prst="roundRect">
            <a:avLst/>
          </a:prstGeom>
          <a:solidFill>
            <a:srgbClr val="E0FAD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2B23B0D-C1E4-9E8D-BE25-A747062F9B3F}"/>
              </a:ext>
            </a:extLst>
          </p:cNvPr>
          <p:cNvSpPr/>
          <p:nvPr/>
        </p:nvSpPr>
        <p:spPr>
          <a:xfrm>
            <a:off x="10206037" y="2333622"/>
            <a:ext cx="1304925" cy="733425"/>
          </a:xfrm>
          <a:prstGeom prst="roundRect">
            <a:avLst/>
          </a:prstGeom>
          <a:solidFill>
            <a:srgbClr val="FDDD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D280499-11E2-C834-0AFD-24BBD82AB59E}"/>
              </a:ext>
            </a:extLst>
          </p:cNvPr>
          <p:cNvSpPr/>
          <p:nvPr/>
        </p:nvSpPr>
        <p:spPr>
          <a:xfrm>
            <a:off x="1219199" y="3876675"/>
            <a:ext cx="2524125" cy="733425"/>
          </a:xfrm>
          <a:prstGeom prst="roundRect">
            <a:avLst/>
          </a:prstGeom>
          <a:solidFill>
            <a:srgbClr val="E0FAD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05727C3-DF16-8290-356F-718878FE7F46}"/>
              </a:ext>
            </a:extLst>
          </p:cNvPr>
          <p:cNvSpPr/>
          <p:nvPr/>
        </p:nvSpPr>
        <p:spPr>
          <a:xfrm>
            <a:off x="4857750" y="3876676"/>
            <a:ext cx="1019175" cy="666750"/>
          </a:xfrm>
          <a:prstGeom prst="roundRect">
            <a:avLst/>
          </a:prstGeom>
          <a:solidFill>
            <a:srgbClr val="FDDD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C212152-51B4-09A4-E333-FC35BF468067}"/>
              </a:ext>
            </a:extLst>
          </p:cNvPr>
          <p:cNvSpPr/>
          <p:nvPr/>
        </p:nvSpPr>
        <p:spPr>
          <a:xfrm>
            <a:off x="6896099" y="3843338"/>
            <a:ext cx="2219325" cy="733425"/>
          </a:xfrm>
          <a:prstGeom prst="roundRect">
            <a:avLst/>
          </a:prstGeom>
          <a:solidFill>
            <a:srgbClr val="E0FAD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56664EA-F301-3CBC-693D-5E3E3C84A144}"/>
              </a:ext>
            </a:extLst>
          </p:cNvPr>
          <p:cNvSpPr/>
          <p:nvPr/>
        </p:nvSpPr>
        <p:spPr>
          <a:xfrm>
            <a:off x="10320338" y="3876674"/>
            <a:ext cx="1304925" cy="733425"/>
          </a:xfrm>
          <a:prstGeom prst="roundRect">
            <a:avLst/>
          </a:prstGeom>
          <a:solidFill>
            <a:srgbClr val="FDDD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135050D-7EED-63EC-C140-FA62790050D0}"/>
              </a:ext>
            </a:extLst>
          </p:cNvPr>
          <p:cNvSpPr/>
          <p:nvPr/>
        </p:nvSpPr>
        <p:spPr>
          <a:xfrm>
            <a:off x="3362325" y="5133973"/>
            <a:ext cx="5372100" cy="1133477"/>
          </a:xfrm>
          <a:prstGeom prst="roundRect">
            <a:avLst/>
          </a:prstGeom>
          <a:solidFill>
            <a:srgbClr val="FEFE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471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4B7647-B421-B702-1E95-64DA215F6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42A2FB1-CA7C-F237-5293-79ABF6BEB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164" y="2580264"/>
            <a:ext cx="2905125" cy="38957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8830128B-7AA9-91FE-1A87-CE0FB7CA7EBB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https://www.egetolgayaltinay.com/contents/classroom-life-6-sinif/6-2-tag-questions-open-the-box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93429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E0463-359F-0690-C090-D6D0FE011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CD58A4C-6505-A56C-1E82-BE03E1A2E71E}"/>
              </a:ext>
            </a:extLst>
          </p:cNvPr>
          <p:cNvSpPr txBox="1"/>
          <p:nvPr/>
        </p:nvSpPr>
        <p:spPr>
          <a:xfrm>
            <a:off x="0" y="2072849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800" b="1" dirty="0" err="1">
                <a:solidFill>
                  <a:srgbClr val="7030A0"/>
                </a:solidFill>
              </a:rPr>
              <a:t>Possessive</a:t>
            </a:r>
            <a:r>
              <a:rPr lang="tr-TR" sz="8800" b="1" dirty="0">
                <a:solidFill>
                  <a:srgbClr val="7030A0"/>
                </a:solidFill>
              </a:rPr>
              <a:t> </a:t>
            </a:r>
            <a:r>
              <a:rPr lang="tr-TR" sz="8800" b="1" dirty="0" err="1">
                <a:solidFill>
                  <a:srgbClr val="7030A0"/>
                </a:solidFill>
              </a:rPr>
              <a:t>Adjectives</a:t>
            </a:r>
            <a:endParaRPr lang="en-US" sz="88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8EF4B88-5C1E-D132-FBD4-ABDD9846476A}"/>
              </a:ext>
            </a:extLst>
          </p:cNvPr>
          <p:cNvSpPr txBox="1"/>
          <p:nvPr/>
        </p:nvSpPr>
        <p:spPr>
          <a:xfrm>
            <a:off x="1" y="342900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noProof="0" dirty="0"/>
              <a:t>(</a:t>
            </a:r>
            <a:r>
              <a:rPr lang="tr-TR" sz="4000" b="1" dirty="0"/>
              <a:t>Sahiplik Sıfatları</a:t>
            </a:r>
            <a:r>
              <a:rPr lang="en-US" sz="40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5782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3FBCB-3B08-946B-C24F-917B6BFD7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8617642-60F5-DE4F-39C0-FFDC8237D6C6}"/>
              </a:ext>
            </a:extLst>
          </p:cNvPr>
          <p:cNvSpPr/>
          <p:nvPr/>
        </p:nvSpPr>
        <p:spPr>
          <a:xfrm>
            <a:off x="3377184" y="1450848"/>
            <a:ext cx="1085088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BD7BA2BE-1FE7-241A-D12B-C5DD3F21EBDA}"/>
              </a:ext>
            </a:extLst>
          </p:cNvPr>
          <p:cNvSpPr/>
          <p:nvPr/>
        </p:nvSpPr>
        <p:spPr>
          <a:xfrm>
            <a:off x="3773424" y="2084832"/>
            <a:ext cx="1085088" cy="426720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E07765E-5F8E-E027-179B-7A0EAB708835}"/>
              </a:ext>
            </a:extLst>
          </p:cNvPr>
          <p:cNvSpPr/>
          <p:nvPr/>
        </p:nvSpPr>
        <p:spPr>
          <a:xfrm>
            <a:off x="3773424" y="2718816"/>
            <a:ext cx="1085088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52E00B1-1857-1CE5-1894-989F4F171FDD}"/>
              </a:ext>
            </a:extLst>
          </p:cNvPr>
          <p:cNvSpPr/>
          <p:nvPr/>
        </p:nvSpPr>
        <p:spPr>
          <a:xfrm>
            <a:off x="3919728" y="3310129"/>
            <a:ext cx="1085088" cy="426720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1A69ADC9-6B68-AB75-6A5C-D6BC579D89F4}"/>
              </a:ext>
            </a:extLst>
          </p:cNvPr>
          <p:cNvSpPr/>
          <p:nvPr/>
        </p:nvSpPr>
        <p:spPr>
          <a:xfrm>
            <a:off x="3700272" y="3919729"/>
            <a:ext cx="1085088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B04C2B6-1EB2-4560-6792-AEAB5123FD13}"/>
              </a:ext>
            </a:extLst>
          </p:cNvPr>
          <p:cNvSpPr/>
          <p:nvPr/>
        </p:nvSpPr>
        <p:spPr>
          <a:xfrm>
            <a:off x="3700272" y="4553713"/>
            <a:ext cx="1085088" cy="426720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0DF798D-DC08-6FD9-38F3-24D5155FB517}"/>
              </a:ext>
            </a:extLst>
          </p:cNvPr>
          <p:cNvSpPr/>
          <p:nvPr/>
        </p:nvSpPr>
        <p:spPr>
          <a:xfrm>
            <a:off x="3773424" y="5193792"/>
            <a:ext cx="1231392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6D30EB9-23EC-C740-D902-E13DC0BD00A5}"/>
              </a:ext>
            </a:extLst>
          </p:cNvPr>
          <p:cNvSpPr/>
          <p:nvPr/>
        </p:nvSpPr>
        <p:spPr>
          <a:xfrm>
            <a:off x="8577072" y="1450848"/>
            <a:ext cx="1310640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E92EB06-935E-59C3-6258-C6233C31C816}"/>
              </a:ext>
            </a:extLst>
          </p:cNvPr>
          <p:cNvSpPr/>
          <p:nvPr/>
        </p:nvSpPr>
        <p:spPr>
          <a:xfrm>
            <a:off x="8802624" y="2084832"/>
            <a:ext cx="1219200" cy="426720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0C851F5F-01B0-E844-CC39-D70F37276B70}"/>
              </a:ext>
            </a:extLst>
          </p:cNvPr>
          <p:cNvSpPr/>
          <p:nvPr/>
        </p:nvSpPr>
        <p:spPr>
          <a:xfrm>
            <a:off x="8689848" y="2718816"/>
            <a:ext cx="1085088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56A2B80-2741-FE78-04F4-D20A2B789BCB}"/>
              </a:ext>
            </a:extLst>
          </p:cNvPr>
          <p:cNvSpPr/>
          <p:nvPr/>
        </p:nvSpPr>
        <p:spPr>
          <a:xfrm>
            <a:off x="8689848" y="3316226"/>
            <a:ext cx="1085088" cy="426720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0A03B41B-65E0-6B4B-9418-E5392DEE229F}"/>
              </a:ext>
            </a:extLst>
          </p:cNvPr>
          <p:cNvSpPr/>
          <p:nvPr/>
        </p:nvSpPr>
        <p:spPr>
          <a:xfrm>
            <a:off x="8601456" y="3919729"/>
            <a:ext cx="1085088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3E2BC05D-333A-45F9-9128-B2C4D96853E2}"/>
              </a:ext>
            </a:extLst>
          </p:cNvPr>
          <p:cNvSpPr/>
          <p:nvPr/>
        </p:nvSpPr>
        <p:spPr>
          <a:xfrm>
            <a:off x="8741664" y="4572002"/>
            <a:ext cx="1219200" cy="426720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03993BC6-C48C-3F05-31D8-3411B845699B}"/>
              </a:ext>
            </a:extLst>
          </p:cNvPr>
          <p:cNvSpPr/>
          <p:nvPr/>
        </p:nvSpPr>
        <p:spPr>
          <a:xfrm>
            <a:off x="8802624" y="5175507"/>
            <a:ext cx="1231392" cy="426720"/>
          </a:xfrm>
          <a:prstGeom prst="roundRect">
            <a:avLst/>
          </a:prstGeom>
          <a:solidFill>
            <a:srgbClr val="FDF6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122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AA0AD1-B3B0-23F2-FB87-05746C53F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9827C23-8206-20A3-AE1F-29B591922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638" y="2599315"/>
            <a:ext cx="2914650" cy="38576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DF660CB-A086-0D0E-1D59-751DDE312C77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https://www.egetolgayaltinay.com/contents/classroom-life-6-sinif/6-2-possesive-adjective-fill-in-the-blank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86149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F06D3-D62B-2695-2E74-F00E4BEBB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B3AC5A7-B019-A1F6-1AE3-DD337BB622A7}"/>
              </a:ext>
            </a:extLst>
          </p:cNvPr>
          <p:cNvSpPr txBox="1"/>
          <p:nvPr/>
        </p:nvSpPr>
        <p:spPr>
          <a:xfrm>
            <a:off x="0" y="234107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 err="1">
                <a:solidFill>
                  <a:srgbClr val="7030A0"/>
                </a:solidFill>
              </a:rPr>
              <a:t>Cardinal</a:t>
            </a:r>
            <a:r>
              <a:rPr lang="tr-TR" sz="7200" b="1" dirty="0">
                <a:solidFill>
                  <a:srgbClr val="7030A0"/>
                </a:solidFill>
              </a:rPr>
              <a:t> </a:t>
            </a:r>
            <a:r>
              <a:rPr lang="tr-TR" sz="7200" b="1" dirty="0" err="1">
                <a:solidFill>
                  <a:srgbClr val="7030A0"/>
                </a:solidFill>
              </a:rPr>
              <a:t>Numbers</a:t>
            </a:r>
            <a:r>
              <a:rPr lang="tr-TR" sz="7200" b="1" dirty="0">
                <a:solidFill>
                  <a:srgbClr val="7030A0"/>
                </a:solidFill>
              </a:rPr>
              <a:t> 100-500</a:t>
            </a:r>
            <a:endParaRPr lang="en-US" sz="72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DB6FBAE-D068-0901-FB14-1B831C314D62}"/>
              </a:ext>
            </a:extLst>
          </p:cNvPr>
          <p:cNvSpPr txBox="1"/>
          <p:nvPr/>
        </p:nvSpPr>
        <p:spPr>
          <a:xfrm>
            <a:off x="1" y="342900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noProof="0" dirty="0"/>
              <a:t>(</a:t>
            </a:r>
            <a:r>
              <a:rPr lang="tr-TR" sz="4000" b="1" dirty="0"/>
              <a:t>100–500 Arasındaki Sayılar</a:t>
            </a:r>
            <a:r>
              <a:rPr lang="en-US" sz="40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548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5A48B-B8FF-11AB-4494-16B80FFC0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2B765CE-45F8-F92C-918C-67058717B417}"/>
              </a:ext>
            </a:extLst>
          </p:cNvPr>
          <p:cNvSpPr txBox="1"/>
          <p:nvPr/>
        </p:nvSpPr>
        <p:spPr>
          <a:xfrm>
            <a:off x="269332" y="273434"/>
            <a:ext cx="11653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i="1" dirty="0" err="1"/>
              <a:t>Cardinal</a:t>
            </a:r>
            <a:r>
              <a:rPr lang="tr-TR" sz="2400" i="1" dirty="0"/>
              <a:t> </a:t>
            </a:r>
            <a:r>
              <a:rPr lang="tr-TR" sz="2400" i="1" dirty="0" err="1"/>
              <a:t>numbers</a:t>
            </a:r>
            <a:r>
              <a:rPr lang="tr-TR" sz="2400" i="1" dirty="0"/>
              <a:t>, bir şeyin kaç tane olduğunu veya miktarını söylemek için kullandığımız sayılardır.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E9C50F6-0DF8-6657-8E5C-E22A05238EAF}"/>
              </a:ext>
            </a:extLst>
          </p:cNvPr>
          <p:cNvSpPr txBox="1"/>
          <p:nvPr/>
        </p:nvSpPr>
        <p:spPr>
          <a:xfrm>
            <a:off x="1853184" y="829056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100</a:t>
            </a:r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07886CFD-00A1-DB73-1193-F7BBAB2BCE06}"/>
              </a:ext>
            </a:extLst>
          </p:cNvPr>
          <p:cNvSpPr/>
          <p:nvPr/>
        </p:nvSpPr>
        <p:spPr>
          <a:xfrm>
            <a:off x="3998976" y="1146048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E39200B-C554-7D40-A56C-DC4B4F5386BD}"/>
              </a:ext>
            </a:extLst>
          </p:cNvPr>
          <p:cNvSpPr txBox="1"/>
          <p:nvPr/>
        </p:nvSpPr>
        <p:spPr>
          <a:xfrm>
            <a:off x="5407152" y="807506"/>
            <a:ext cx="5041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 err="1"/>
              <a:t>one</a:t>
            </a:r>
            <a:r>
              <a:rPr lang="tr-TR" sz="5400" b="1" dirty="0"/>
              <a:t> </a:t>
            </a:r>
            <a:r>
              <a:rPr lang="tr-TR" sz="5400" b="1" dirty="0" err="1"/>
              <a:t>hundred</a:t>
            </a:r>
            <a:endParaRPr lang="tr-TR" sz="54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274F528-A9C4-0485-7E54-5D77562EDFA2}"/>
              </a:ext>
            </a:extLst>
          </p:cNvPr>
          <p:cNvSpPr txBox="1"/>
          <p:nvPr/>
        </p:nvSpPr>
        <p:spPr>
          <a:xfrm>
            <a:off x="1853184" y="1752386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200</a:t>
            </a:r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0C336DC3-D04E-72FD-AC18-292BACC922DE}"/>
              </a:ext>
            </a:extLst>
          </p:cNvPr>
          <p:cNvSpPr/>
          <p:nvPr/>
        </p:nvSpPr>
        <p:spPr>
          <a:xfrm>
            <a:off x="3998976" y="2069378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05AB325-CD2A-33B7-F0FE-87174D4ECAB7}"/>
              </a:ext>
            </a:extLst>
          </p:cNvPr>
          <p:cNvSpPr txBox="1"/>
          <p:nvPr/>
        </p:nvSpPr>
        <p:spPr>
          <a:xfrm>
            <a:off x="5407152" y="1730836"/>
            <a:ext cx="5041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two </a:t>
            </a:r>
            <a:r>
              <a:rPr lang="tr-TR" sz="5400" b="1" dirty="0" err="1"/>
              <a:t>hundred</a:t>
            </a:r>
            <a:endParaRPr lang="tr-TR" sz="54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4CE096A-1861-0048-BC7B-9E3137E9853A}"/>
              </a:ext>
            </a:extLst>
          </p:cNvPr>
          <p:cNvSpPr txBox="1"/>
          <p:nvPr/>
        </p:nvSpPr>
        <p:spPr>
          <a:xfrm>
            <a:off x="1853184" y="2654166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300</a:t>
            </a:r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F995C95F-AF90-3395-9E2F-BB2BAAB76D8A}"/>
              </a:ext>
            </a:extLst>
          </p:cNvPr>
          <p:cNvSpPr/>
          <p:nvPr/>
        </p:nvSpPr>
        <p:spPr>
          <a:xfrm>
            <a:off x="3998976" y="2971158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C715DDC-2727-3AD2-E09D-DA9A60540BAA}"/>
              </a:ext>
            </a:extLst>
          </p:cNvPr>
          <p:cNvSpPr txBox="1"/>
          <p:nvPr/>
        </p:nvSpPr>
        <p:spPr>
          <a:xfrm>
            <a:off x="5407152" y="2632616"/>
            <a:ext cx="5041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 err="1"/>
              <a:t>three</a:t>
            </a:r>
            <a:r>
              <a:rPr lang="tr-TR" sz="5400" b="1" dirty="0"/>
              <a:t> </a:t>
            </a:r>
            <a:r>
              <a:rPr lang="tr-TR" sz="5400" b="1" dirty="0" err="1"/>
              <a:t>hundred</a:t>
            </a:r>
            <a:endParaRPr lang="tr-TR" sz="54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E90D4A6-8A97-7846-E4B8-D731BC47A13D}"/>
              </a:ext>
            </a:extLst>
          </p:cNvPr>
          <p:cNvSpPr txBox="1"/>
          <p:nvPr/>
        </p:nvSpPr>
        <p:spPr>
          <a:xfrm>
            <a:off x="1853184" y="3577496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400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DE93BA83-BF01-DCD0-7AE3-10AE97BC03F9}"/>
              </a:ext>
            </a:extLst>
          </p:cNvPr>
          <p:cNvSpPr/>
          <p:nvPr/>
        </p:nvSpPr>
        <p:spPr>
          <a:xfrm>
            <a:off x="3998976" y="3894488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1F1E4CB-7170-8931-E601-3D27A730C816}"/>
              </a:ext>
            </a:extLst>
          </p:cNvPr>
          <p:cNvSpPr txBox="1"/>
          <p:nvPr/>
        </p:nvSpPr>
        <p:spPr>
          <a:xfrm>
            <a:off x="5407152" y="3555946"/>
            <a:ext cx="5041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 err="1"/>
              <a:t>four</a:t>
            </a:r>
            <a:r>
              <a:rPr lang="tr-TR" sz="5400" b="1" dirty="0"/>
              <a:t> </a:t>
            </a:r>
            <a:r>
              <a:rPr lang="tr-TR" sz="5400" b="1" dirty="0" err="1"/>
              <a:t>hundred</a:t>
            </a:r>
            <a:endParaRPr lang="tr-TR" sz="54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F332CB8-A427-7DF3-AAED-BE546307C749}"/>
              </a:ext>
            </a:extLst>
          </p:cNvPr>
          <p:cNvSpPr txBox="1"/>
          <p:nvPr/>
        </p:nvSpPr>
        <p:spPr>
          <a:xfrm>
            <a:off x="1853184" y="4479276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500</a:t>
            </a:r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4189F6B5-4EE8-4A35-40F8-CEF223BC229D}"/>
              </a:ext>
            </a:extLst>
          </p:cNvPr>
          <p:cNvSpPr/>
          <p:nvPr/>
        </p:nvSpPr>
        <p:spPr>
          <a:xfrm>
            <a:off x="3998976" y="4796268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900E9B95-23DF-7DE4-B69B-B360A859E6AC}"/>
              </a:ext>
            </a:extLst>
          </p:cNvPr>
          <p:cNvSpPr txBox="1"/>
          <p:nvPr/>
        </p:nvSpPr>
        <p:spPr>
          <a:xfrm>
            <a:off x="5407152" y="4457726"/>
            <a:ext cx="5041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 err="1"/>
              <a:t>five</a:t>
            </a:r>
            <a:r>
              <a:rPr lang="tr-TR" sz="5400" b="1" dirty="0"/>
              <a:t> </a:t>
            </a:r>
            <a:r>
              <a:rPr lang="tr-TR" sz="5400" b="1" dirty="0" err="1"/>
              <a:t>hundred</a:t>
            </a:r>
            <a:endParaRPr lang="tr-TR" sz="5400" b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4F49CA0-F99E-F6B4-C46B-A3CCBAFAA851}"/>
              </a:ext>
            </a:extLst>
          </p:cNvPr>
          <p:cNvSpPr txBox="1"/>
          <p:nvPr/>
        </p:nvSpPr>
        <p:spPr>
          <a:xfrm>
            <a:off x="3486912" y="5537921"/>
            <a:ext cx="50413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>
                <a:solidFill>
                  <a:srgbClr val="FF0000"/>
                </a:solidFill>
              </a:rPr>
              <a:t>(sayı)</a:t>
            </a:r>
            <a:r>
              <a:rPr lang="tr-TR" sz="5400" b="1" dirty="0"/>
              <a:t> + </a:t>
            </a:r>
            <a:r>
              <a:rPr lang="tr-TR" sz="5400" b="1" dirty="0" err="1">
                <a:solidFill>
                  <a:srgbClr val="FF0000"/>
                </a:solidFill>
              </a:rPr>
              <a:t>hundred</a:t>
            </a:r>
            <a:endParaRPr lang="tr-TR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4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9113D-D153-018E-1A6D-2E5C51C92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BD56F29-173B-9024-EE31-1D98D74C23B0}"/>
              </a:ext>
            </a:extLst>
          </p:cNvPr>
          <p:cNvSpPr txBox="1"/>
          <p:nvPr/>
        </p:nvSpPr>
        <p:spPr>
          <a:xfrm>
            <a:off x="18288" y="142791"/>
            <a:ext cx="12173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Yüzlükten sonra başka bir sayı geliyorsa kitapta kullanılan yapıya uygun olarak </a:t>
            </a:r>
            <a:r>
              <a:rPr lang="tr-TR" sz="2800" b="1" dirty="0" err="1">
                <a:solidFill>
                  <a:srgbClr val="FF0000"/>
                </a:solidFill>
              </a:rPr>
              <a:t>and</a:t>
            </a:r>
            <a:r>
              <a:rPr lang="tr-TR" sz="2400" dirty="0"/>
              <a:t> kullanabiliriz:</a:t>
            </a:r>
            <a:endParaRPr lang="tr-TR" sz="2400" i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0706FF5-3687-527C-356D-2A1B2874636E}"/>
              </a:ext>
            </a:extLst>
          </p:cNvPr>
          <p:cNvSpPr txBox="1"/>
          <p:nvPr/>
        </p:nvSpPr>
        <p:spPr>
          <a:xfrm>
            <a:off x="231648" y="825966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125</a:t>
            </a:r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EF89F81A-D04D-59AF-A702-C752721F81AD}"/>
              </a:ext>
            </a:extLst>
          </p:cNvPr>
          <p:cNvSpPr/>
          <p:nvPr/>
        </p:nvSpPr>
        <p:spPr>
          <a:xfrm>
            <a:off x="1865376" y="1157894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93EB040-88F4-52A3-148D-E56B2155E2B1}"/>
              </a:ext>
            </a:extLst>
          </p:cNvPr>
          <p:cNvSpPr txBox="1"/>
          <p:nvPr/>
        </p:nvSpPr>
        <p:spPr>
          <a:xfrm>
            <a:off x="3212592" y="816771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one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08B99F9-A645-E7C8-C96C-D7DE1BE74493}"/>
              </a:ext>
            </a:extLst>
          </p:cNvPr>
          <p:cNvSpPr txBox="1"/>
          <p:nvPr/>
        </p:nvSpPr>
        <p:spPr>
          <a:xfrm>
            <a:off x="865632" y="5537921"/>
            <a:ext cx="1042416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>
                <a:solidFill>
                  <a:srgbClr val="FF0000"/>
                </a:solidFill>
              </a:rPr>
              <a:t>(sayı)</a:t>
            </a:r>
            <a:r>
              <a:rPr lang="tr-TR" sz="5400" b="1" dirty="0"/>
              <a:t> + </a:t>
            </a:r>
            <a:r>
              <a:rPr lang="tr-TR" sz="5400" b="1" dirty="0" err="1">
                <a:solidFill>
                  <a:srgbClr val="FF0000"/>
                </a:solidFill>
              </a:rPr>
              <a:t>hundred</a:t>
            </a:r>
            <a:r>
              <a:rPr lang="tr-TR" sz="5400" b="1" dirty="0">
                <a:solidFill>
                  <a:srgbClr val="FF0000"/>
                </a:solidFill>
              </a:rPr>
              <a:t> </a:t>
            </a:r>
            <a:r>
              <a:rPr lang="tr-TR" sz="5400" b="1" dirty="0"/>
              <a:t>+</a:t>
            </a:r>
            <a:r>
              <a:rPr lang="tr-TR" sz="5400" b="1" dirty="0">
                <a:solidFill>
                  <a:srgbClr val="FF0000"/>
                </a:solidFill>
              </a:rPr>
              <a:t> </a:t>
            </a:r>
            <a:r>
              <a:rPr lang="tr-TR" sz="5400" b="1" dirty="0" err="1">
                <a:solidFill>
                  <a:srgbClr val="FF0000"/>
                </a:solidFill>
              </a:rPr>
              <a:t>and</a:t>
            </a:r>
            <a:r>
              <a:rPr lang="tr-TR" sz="5400" b="1" dirty="0">
                <a:solidFill>
                  <a:srgbClr val="FF0000"/>
                </a:solidFill>
              </a:rPr>
              <a:t> </a:t>
            </a:r>
            <a:r>
              <a:rPr lang="tr-TR" sz="5400" b="1" dirty="0"/>
              <a:t>+</a:t>
            </a:r>
            <a:r>
              <a:rPr lang="tr-TR" sz="5400" b="1" dirty="0">
                <a:solidFill>
                  <a:srgbClr val="FF0000"/>
                </a:solidFill>
              </a:rPr>
              <a:t> (sayı)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6EA8C59-36A4-401E-B3D4-81159340D16F}"/>
              </a:ext>
            </a:extLst>
          </p:cNvPr>
          <p:cNvSpPr txBox="1"/>
          <p:nvPr/>
        </p:nvSpPr>
        <p:spPr>
          <a:xfrm>
            <a:off x="6669024" y="784892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ABA912D-2AE9-7AF3-8E6A-97AD7C08C36D}"/>
              </a:ext>
            </a:extLst>
          </p:cNvPr>
          <p:cNvSpPr txBox="1"/>
          <p:nvPr/>
        </p:nvSpPr>
        <p:spPr>
          <a:xfrm>
            <a:off x="7827264" y="742395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twenty-five</a:t>
            </a:r>
            <a:endParaRPr lang="tr-TR" sz="4800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CAB8912-EDBF-C587-9BB6-6E3AD87BFE1D}"/>
              </a:ext>
            </a:extLst>
          </p:cNvPr>
          <p:cNvSpPr txBox="1"/>
          <p:nvPr/>
        </p:nvSpPr>
        <p:spPr>
          <a:xfrm>
            <a:off x="231648" y="1712795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175</a:t>
            </a:r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7A9B3EAD-9827-A7E9-64E2-2C2AB4878648}"/>
              </a:ext>
            </a:extLst>
          </p:cNvPr>
          <p:cNvSpPr/>
          <p:nvPr/>
        </p:nvSpPr>
        <p:spPr>
          <a:xfrm>
            <a:off x="1865376" y="2044723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157E67A-5CD2-D2C4-A56F-AB0F298E4F51}"/>
              </a:ext>
            </a:extLst>
          </p:cNvPr>
          <p:cNvSpPr txBox="1"/>
          <p:nvPr/>
        </p:nvSpPr>
        <p:spPr>
          <a:xfrm>
            <a:off x="3212592" y="1703600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one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5DE597B-AAA6-7F2D-E1D2-5E20289DB7FE}"/>
              </a:ext>
            </a:extLst>
          </p:cNvPr>
          <p:cNvSpPr txBox="1"/>
          <p:nvPr/>
        </p:nvSpPr>
        <p:spPr>
          <a:xfrm>
            <a:off x="6669024" y="1671721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883DD52-2AE4-4D7C-2F29-E73F30519E73}"/>
              </a:ext>
            </a:extLst>
          </p:cNvPr>
          <p:cNvSpPr txBox="1"/>
          <p:nvPr/>
        </p:nvSpPr>
        <p:spPr>
          <a:xfrm>
            <a:off x="7912608" y="1692273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seventy-five</a:t>
            </a:r>
            <a:endParaRPr lang="tr-TR" sz="48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61C8837-DAB3-E9E8-6297-40446AAC283C}"/>
              </a:ext>
            </a:extLst>
          </p:cNvPr>
          <p:cNvSpPr txBox="1"/>
          <p:nvPr/>
        </p:nvSpPr>
        <p:spPr>
          <a:xfrm>
            <a:off x="231648" y="2662509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211</a:t>
            </a:r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44D6A3C4-D16F-4EB9-D307-A04E14944C16}"/>
              </a:ext>
            </a:extLst>
          </p:cNvPr>
          <p:cNvSpPr/>
          <p:nvPr/>
        </p:nvSpPr>
        <p:spPr>
          <a:xfrm>
            <a:off x="1865376" y="2994437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C024A583-7EB4-52FC-518E-A3DE0B7F80EB}"/>
              </a:ext>
            </a:extLst>
          </p:cNvPr>
          <p:cNvSpPr txBox="1"/>
          <p:nvPr/>
        </p:nvSpPr>
        <p:spPr>
          <a:xfrm>
            <a:off x="3212592" y="2653314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/>
              <a:t>two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AE4A403-54FF-83D3-E6AE-2F94A2BF242C}"/>
              </a:ext>
            </a:extLst>
          </p:cNvPr>
          <p:cNvSpPr txBox="1"/>
          <p:nvPr/>
        </p:nvSpPr>
        <p:spPr>
          <a:xfrm>
            <a:off x="6669024" y="2621435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71A51B3D-D12E-2839-9E25-467E3ABA176E}"/>
              </a:ext>
            </a:extLst>
          </p:cNvPr>
          <p:cNvSpPr txBox="1"/>
          <p:nvPr/>
        </p:nvSpPr>
        <p:spPr>
          <a:xfrm>
            <a:off x="7912608" y="2604796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eleven</a:t>
            </a:r>
            <a:endParaRPr lang="tr-TR" sz="4800" b="1" dirty="0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28B688DB-060C-22FB-D766-F08A3FEFB8C0}"/>
              </a:ext>
            </a:extLst>
          </p:cNvPr>
          <p:cNvSpPr txBox="1"/>
          <p:nvPr/>
        </p:nvSpPr>
        <p:spPr>
          <a:xfrm>
            <a:off x="231648" y="3559981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263</a:t>
            </a:r>
          </a:p>
        </p:txBody>
      </p:sp>
      <p:sp>
        <p:nvSpPr>
          <p:cNvPr id="20" name="Ok: Sağ 19">
            <a:extLst>
              <a:ext uri="{FF2B5EF4-FFF2-40B4-BE49-F238E27FC236}">
                <a16:creationId xmlns:a16="http://schemas.microsoft.com/office/drawing/2014/main" id="{858A3EFC-B11A-A88F-1CF5-7697126C16D0}"/>
              </a:ext>
            </a:extLst>
          </p:cNvPr>
          <p:cNvSpPr/>
          <p:nvPr/>
        </p:nvSpPr>
        <p:spPr>
          <a:xfrm>
            <a:off x="1865376" y="3891909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B624230-B102-7509-EC3E-7B5A6E6AE550}"/>
              </a:ext>
            </a:extLst>
          </p:cNvPr>
          <p:cNvSpPr txBox="1"/>
          <p:nvPr/>
        </p:nvSpPr>
        <p:spPr>
          <a:xfrm>
            <a:off x="3212592" y="3550786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/>
              <a:t>two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7AF9B642-5891-D2AD-4D81-AF678AC67194}"/>
              </a:ext>
            </a:extLst>
          </p:cNvPr>
          <p:cNvSpPr txBox="1"/>
          <p:nvPr/>
        </p:nvSpPr>
        <p:spPr>
          <a:xfrm>
            <a:off x="6669024" y="3518907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26093F8B-3DD8-3706-7E31-865413F79DC8}"/>
              </a:ext>
            </a:extLst>
          </p:cNvPr>
          <p:cNvSpPr txBox="1"/>
          <p:nvPr/>
        </p:nvSpPr>
        <p:spPr>
          <a:xfrm>
            <a:off x="7912608" y="3502268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sixty-three</a:t>
            </a:r>
            <a:endParaRPr lang="tr-TR" sz="4800" b="1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F025994B-83E4-A893-0223-E54B89940FCD}"/>
              </a:ext>
            </a:extLst>
          </p:cNvPr>
          <p:cNvSpPr txBox="1"/>
          <p:nvPr/>
        </p:nvSpPr>
        <p:spPr>
          <a:xfrm>
            <a:off x="231648" y="4508379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321</a:t>
            </a:r>
          </a:p>
        </p:txBody>
      </p:sp>
      <p:sp>
        <p:nvSpPr>
          <p:cNvPr id="25" name="Ok: Sağ 24">
            <a:extLst>
              <a:ext uri="{FF2B5EF4-FFF2-40B4-BE49-F238E27FC236}">
                <a16:creationId xmlns:a16="http://schemas.microsoft.com/office/drawing/2014/main" id="{825E11B6-326F-BE01-3B11-DA7209AA64A7}"/>
              </a:ext>
            </a:extLst>
          </p:cNvPr>
          <p:cNvSpPr/>
          <p:nvPr/>
        </p:nvSpPr>
        <p:spPr>
          <a:xfrm>
            <a:off x="1865376" y="4840307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44065F54-C20A-7BC1-CA71-9C5980B9A5A7}"/>
              </a:ext>
            </a:extLst>
          </p:cNvPr>
          <p:cNvSpPr txBox="1"/>
          <p:nvPr/>
        </p:nvSpPr>
        <p:spPr>
          <a:xfrm>
            <a:off x="3212592" y="4499184"/>
            <a:ext cx="5053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three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9FBD2A6E-1819-2CD6-C6AE-E3592A9E9600}"/>
              </a:ext>
            </a:extLst>
          </p:cNvPr>
          <p:cNvSpPr txBox="1"/>
          <p:nvPr/>
        </p:nvSpPr>
        <p:spPr>
          <a:xfrm>
            <a:off x="7296912" y="4498416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5541AB4D-85E7-F232-E2CE-402B3445A504}"/>
              </a:ext>
            </a:extLst>
          </p:cNvPr>
          <p:cNvSpPr txBox="1"/>
          <p:nvPr/>
        </p:nvSpPr>
        <p:spPr>
          <a:xfrm>
            <a:off x="8503920" y="4476215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twenty-one</a:t>
            </a:r>
            <a:endParaRPr lang="tr-TR" sz="4800" b="1" dirty="0"/>
          </a:p>
        </p:txBody>
      </p:sp>
    </p:spTree>
    <p:extLst>
      <p:ext uri="{BB962C8B-B14F-4D97-AF65-F5344CB8AC3E}">
        <p14:creationId xmlns:p14="http://schemas.microsoft.com/office/powerpoint/2010/main" val="257446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 animBg="1"/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 animBg="1"/>
      <p:bldP spid="16" grpId="0"/>
      <p:bldP spid="17" grpId="0"/>
      <p:bldP spid="18" grpId="0"/>
      <p:bldP spid="19" grpId="0"/>
      <p:bldP spid="20" grpId="0" animBg="1"/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2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93E9A-4553-C535-17E7-C97C3082C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6E278E9-6572-0B3E-7026-076C0B0F7764}"/>
              </a:ext>
            </a:extLst>
          </p:cNvPr>
          <p:cNvSpPr txBox="1"/>
          <p:nvPr/>
        </p:nvSpPr>
        <p:spPr>
          <a:xfrm>
            <a:off x="231648" y="825966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342</a:t>
            </a:r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96CBAA6A-C57C-6D4C-DD55-8E346CF3A9BE}"/>
              </a:ext>
            </a:extLst>
          </p:cNvPr>
          <p:cNvSpPr/>
          <p:nvPr/>
        </p:nvSpPr>
        <p:spPr>
          <a:xfrm>
            <a:off x="1865376" y="1157894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89D6792-B64F-A913-36B5-EC12C7C15EA1}"/>
              </a:ext>
            </a:extLst>
          </p:cNvPr>
          <p:cNvSpPr txBox="1"/>
          <p:nvPr/>
        </p:nvSpPr>
        <p:spPr>
          <a:xfrm>
            <a:off x="3212592" y="816771"/>
            <a:ext cx="4407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three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2AADDD8-AE70-A1C4-9658-D7E579254E10}"/>
              </a:ext>
            </a:extLst>
          </p:cNvPr>
          <p:cNvSpPr txBox="1"/>
          <p:nvPr/>
        </p:nvSpPr>
        <p:spPr>
          <a:xfrm>
            <a:off x="7080504" y="797305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37C3EEA-A2E4-B48C-89B6-117673DF5FE8}"/>
              </a:ext>
            </a:extLst>
          </p:cNvPr>
          <p:cNvSpPr txBox="1"/>
          <p:nvPr/>
        </p:nvSpPr>
        <p:spPr>
          <a:xfrm>
            <a:off x="8324088" y="816770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forty</a:t>
            </a:r>
            <a:r>
              <a:rPr lang="tr-TR" sz="4800" b="1" dirty="0"/>
              <a:t>-two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367CC61-1C86-60FC-4080-EFF88E8FB460}"/>
              </a:ext>
            </a:extLst>
          </p:cNvPr>
          <p:cNvSpPr txBox="1"/>
          <p:nvPr/>
        </p:nvSpPr>
        <p:spPr>
          <a:xfrm>
            <a:off x="231648" y="1712795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396</a:t>
            </a:r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B0609101-9E06-FAD8-5141-6DF7A9312B18}"/>
              </a:ext>
            </a:extLst>
          </p:cNvPr>
          <p:cNvSpPr/>
          <p:nvPr/>
        </p:nvSpPr>
        <p:spPr>
          <a:xfrm>
            <a:off x="1865376" y="2044723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E3C45AC-2CBA-4BD1-84C6-CBD8FC49E5DA}"/>
              </a:ext>
            </a:extLst>
          </p:cNvPr>
          <p:cNvSpPr txBox="1"/>
          <p:nvPr/>
        </p:nvSpPr>
        <p:spPr>
          <a:xfrm>
            <a:off x="3212592" y="1703600"/>
            <a:ext cx="4407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three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EBBE331-6FD8-CF07-D810-2508EE09A241}"/>
              </a:ext>
            </a:extLst>
          </p:cNvPr>
          <p:cNvSpPr txBox="1"/>
          <p:nvPr/>
        </p:nvSpPr>
        <p:spPr>
          <a:xfrm>
            <a:off x="7296912" y="1671721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4FA4224-F7F6-9713-F666-A15CAE6EB246}"/>
              </a:ext>
            </a:extLst>
          </p:cNvPr>
          <p:cNvSpPr txBox="1"/>
          <p:nvPr/>
        </p:nvSpPr>
        <p:spPr>
          <a:xfrm>
            <a:off x="8662416" y="1691223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ninety-six</a:t>
            </a:r>
            <a:endParaRPr lang="tr-TR" sz="48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8B88064-FB53-5892-E234-6FD5C11F122D}"/>
              </a:ext>
            </a:extLst>
          </p:cNvPr>
          <p:cNvSpPr txBox="1"/>
          <p:nvPr/>
        </p:nvSpPr>
        <p:spPr>
          <a:xfrm>
            <a:off x="231648" y="2662509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404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54F43717-F7F5-597B-3356-FE97BCC05BE0}"/>
              </a:ext>
            </a:extLst>
          </p:cNvPr>
          <p:cNvSpPr/>
          <p:nvPr/>
        </p:nvSpPr>
        <p:spPr>
          <a:xfrm>
            <a:off x="1865376" y="2994437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3C9702E-C726-5D79-7572-EC24B91F1811}"/>
              </a:ext>
            </a:extLst>
          </p:cNvPr>
          <p:cNvSpPr txBox="1"/>
          <p:nvPr/>
        </p:nvSpPr>
        <p:spPr>
          <a:xfrm>
            <a:off x="3212592" y="2653314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four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C22F115-59DE-F202-A993-D890923B5340}"/>
              </a:ext>
            </a:extLst>
          </p:cNvPr>
          <p:cNvSpPr txBox="1"/>
          <p:nvPr/>
        </p:nvSpPr>
        <p:spPr>
          <a:xfrm>
            <a:off x="6669024" y="2621435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839D681-0EAC-05F4-7170-DFE5A926386F}"/>
              </a:ext>
            </a:extLst>
          </p:cNvPr>
          <p:cNvSpPr txBox="1"/>
          <p:nvPr/>
        </p:nvSpPr>
        <p:spPr>
          <a:xfrm>
            <a:off x="7912608" y="2604796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four</a:t>
            </a:r>
            <a:endParaRPr lang="tr-TR" sz="48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BB2878C-8F50-0B8E-0DE5-EC3436FA2FE2}"/>
              </a:ext>
            </a:extLst>
          </p:cNvPr>
          <p:cNvSpPr txBox="1"/>
          <p:nvPr/>
        </p:nvSpPr>
        <p:spPr>
          <a:xfrm>
            <a:off x="231648" y="3559981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412</a:t>
            </a:r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6FC2831D-7846-7C60-81E6-6D602754C161}"/>
              </a:ext>
            </a:extLst>
          </p:cNvPr>
          <p:cNvSpPr/>
          <p:nvPr/>
        </p:nvSpPr>
        <p:spPr>
          <a:xfrm>
            <a:off x="1865376" y="3891909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7D999436-3301-0F40-1D17-BA4A92363C6C}"/>
              </a:ext>
            </a:extLst>
          </p:cNvPr>
          <p:cNvSpPr txBox="1"/>
          <p:nvPr/>
        </p:nvSpPr>
        <p:spPr>
          <a:xfrm>
            <a:off x="3212592" y="3550786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four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89C703FC-B427-7D1C-75BE-896062735155}"/>
              </a:ext>
            </a:extLst>
          </p:cNvPr>
          <p:cNvSpPr txBox="1"/>
          <p:nvPr/>
        </p:nvSpPr>
        <p:spPr>
          <a:xfrm>
            <a:off x="6669024" y="3518907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55203C9-D240-AC14-9FC4-33212C4437FA}"/>
              </a:ext>
            </a:extLst>
          </p:cNvPr>
          <p:cNvSpPr txBox="1"/>
          <p:nvPr/>
        </p:nvSpPr>
        <p:spPr>
          <a:xfrm>
            <a:off x="7912608" y="3502268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twelve</a:t>
            </a:r>
            <a:endParaRPr lang="tr-TR" sz="4800" b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613F5938-4A2D-9909-97F5-9575F814851C}"/>
              </a:ext>
            </a:extLst>
          </p:cNvPr>
          <p:cNvSpPr txBox="1"/>
          <p:nvPr/>
        </p:nvSpPr>
        <p:spPr>
          <a:xfrm>
            <a:off x="231648" y="4508379"/>
            <a:ext cx="19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/>
              <a:t>450</a:t>
            </a:r>
          </a:p>
        </p:txBody>
      </p:sp>
      <p:sp>
        <p:nvSpPr>
          <p:cNvPr id="23" name="Ok: Sağ 22">
            <a:extLst>
              <a:ext uri="{FF2B5EF4-FFF2-40B4-BE49-F238E27FC236}">
                <a16:creationId xmlns:a16="http://schemas.microsoft.com/office/drawing/2014/main" id="{69929D16-4438-4AEC-F82F-75C769CDD202}"/>
              </a:ext>
            </a:extLst>
          </p:cNvPr>
          <p:cNvSpPr/>
          <p:nvPr/>
        </p:nvSpPr>
        <p:spPr>
          <a:xfrm>
            <a:off x="1865376" y="4840307"/>
            <a:ext cx="1255776" cy="304800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B0D0C44B-5530-C919-4572-3B3A7F7D143A}"/>
              </a:ext>
            </a:extLst>
          </p:cNvPr>
          <p:cNvSpPr txBox="1"/>
          <p:nvPr/>
        </p:nvSpPr>
        <p:spPr>
          <a:xfrm>
            <a:off x="3212592" y="4499184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four</a:t>
            </a:r>
            <a:r>
              <a:rPr lang="tr-TR" sz="4800" b="1" dirty="0"/>
              <a:t> </a:t>
            </a:r>
            <a:r>
              <a:rPr lang="tr-TR" sz="4800" b="1" dirty="0" err="1"/>
              <a:t>hundred</a:t>
            </a:r>
            <a:endParaRPr lang="tr-TR" sz="4800" b="1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2913AB5F-8A90-CD49-DAF9-B583B7F76ED3}"/>
              </a:ext>
            </a:extLst>
          </p:cNvPr>
          <p:cNvSpPr txBox="1"/>
          <p:nvPr/>
        </p:nvSpPr>
        <p:spPr>
          <a:xfrm>
            <a:off x="6891528" y="4497648"/>
            <a:ext cx="143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>
                <a:solidFill>
                  <a:srgbClr val="FF0000"/>
                </a:solidFill>
              </a:rPr>
              <a:t>and</a:t>
            </a:r>
            <a:endParaRPr lang="tr-TR" sz="4800" b="1" dirty="0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FFA171A5-3B26-64AF-DAF6-95E7BB049F73}"/>
              </a:ext>
            </a:extLst>
          </p:cNvPr>
          <p:cNvSpPr txBox="1"/>
          <p:nvPr/>
        </p:nvSpPr>
        <p:spPr>
          <a:xfrm>
            <a:off x="8101584" y="4497648"/>
            <a:ext cx="3645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err="1"/>
              <a:t>fifty</a:t>
            </a:r>
            <a:endParaRPr lang="tr-TR" sz="4800" b="1" dirty="0"/>
          </a:p>
        </p:txBody>
      </p:sp>
    </p:spTree>
    <p:extLst>
      <p:ext uri="{BB962C8B-B14F-4D97-AF65-F5344CB8AC3E}">
        <p14:creationId xmlns:p14="http://schemas.microsoft.com/office/powerpoint/2010/main" val="28597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/>
      <p:bldP spid="23" grpId="0" animBg="1"/>
      <p:bldP spid="24" grpId="0"/>
      <p:bldP spid="25" grpId="0"/>
      <p:bldP spid="2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7C2646-65A7-18BD-EBEF-DB1AEC52C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F056C0C-5ECD-DCF6-3F61-529985FA8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616" y="2511137"/>
            <a:ext cx="2876550" cy="38862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98D14D5-F6E5-6D97-035E-6982587CF383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https://www.egetolgayaltinay.com/contents/classroom-life-6-sinif/6-2-cardinal-numbers-100-500-matching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72213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C3DEE-F992-CC21-DE8F-1FA5D44A5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7B023A8-6DFD-B9CB-DC37-FDA9C7453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3114" y="2616921"/>
            <a:ext cx="2943225" cy="39147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B9C69FC0-46AF-66A4-F3BE-AB4568FF9E1F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https://www.egetolgayaltinay.com/contents/classroom-life-6-sinif/6-2-cardinal-numbers-100-500-unjumble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71365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744F1D-C179-0043-EDE9-C264A04A7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1073079-4370-21D9-7064-CDE22D02F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932" y="2573482"/>
            <a:ext cx="2933700" cy="40386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87CA9DB4-77A1-6F64-8AF9-786CF7781E73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https://www.egetolgayaltinay.com/contents/classroom-life-6-sinif/6-2-cardinal-numbers-100-500-fill-in-the-blank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20663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EE932-3FB9-C949-42A8-57051B143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0C2DEA3-EDD3-B7EA-1BA2-9D1E3B242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219" y="2518063"/>
            <a:ext cx="2905125" cy="40386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8B546E5-1CF3-2637-964A-F19719A90FC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https://www.egetolgayaltinay.com/contents/classroom-life-6-sinif/6-2-cardinal-numbers-100-500-space-maze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08335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C2FF2-0523-F861-5DB2-04922599A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9B2F842-CC5C-1D54-86BA-23FE8696DD39}"/>
              </a:ext>
            </a:extLst>
          </p:cNvPr>
          <p:cNvSpPr txBox="1"/>
          <p:nvPr/>
        </p:nvSpPr>
        <p:spPr>
          <a:xfrm>
            <a:off x="0" y="234107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rgbClr val="7030A0"/>
                </a:solidFill>
              </a:rPr>
              <a:t>Ordinal </a:t>
            </a:r>
            <a:r>
              <a:rPr lang="tr-TR" sz="7200" b="1" dirty="0" err="1">
                <a:solidFill>
                  <a:srgbClr val="7030A0"/>
                </a:solidFill>
              </a:rPr>
              <a:t>Numbers</a:t>
            </a:r>
            <a:endParaRPr lang="en-US" sz="72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F97F515-6049-C5C1-C403-8462665B30AD}"/>
              </a:ext>
            </a:extLst>
          </p:cNvPr>
          <p:cNvSpPr txBox="1"/>
          <p:nvPr/>
        </p:nvSpPr>
        <p:spPr>
          <a:xfrm>
            <a:off x="1" y="342900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noProof="0" dirty="0"/>
              <a:t>(</a:t>
            </a:r>
            <a:r>
              <a:rPr lang="tr-TR" sz="4000" b="1" noProof="0" dirty="0"/>
              <a:t>Sıralama</a:t>
            </a:r>
            <a:r>
              <a:rPr lang="tr-TR" sz="4000" b="1" dirty="0"/>
              <a:t> Sayıları</a:t>
            </a:r>
            <a:r>
              <a:rPr lang="en-US" sz="40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7723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84B75-49A7-8ABE-4E3C-8B7D55235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0CCF651-8812-F98E-0EAC-8EB4E04A3630}"/>
              </a:ext>
            </a:extLst>
          </p:cNvPr>
          <p:cNvSpPr txBox="1"/>
          <p:nvPr/>
        </p:nvSpPr>
        <p:spPr>
          <a:xfrm>
            <a:off x="955151" y="825758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</a:t>
            </a:r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41B18CBB-7449-FF20-7D27-A2CF247F23A6}"/>
              </a:ext>
            </a:extLst>
          </p:cNvPr>
          <p:cNvSpPr/>
          <p:nvPr/>
        </p:nvSpPr>
        <p:spPr>
          <a:xfrm>
            <a:off x="3416193" y="1124686"/>
            <a:ext cx="1171075" cy="510139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81B5DF5-F3EC-BD19-6613-B6C7CF5360DC}"/>
              </a:ext>
            </a:extLst>
          </p:cNvPr>
          <p:cNvSpPr txBox="1"/>
          <p:nvPr/>
        </p:nvSpPr>
        <p:spPr>
          <a:xfrm>
            <a:off x="1538283" y="877910"/>
            <a:ext cx="1985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one</a:t>
            </a:r>
            <a:r>
              <a:rPr lang="tr-TR" sz="5400" b="1" dirty="0"/>
              <a:t>)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9D0AC60-0694-F8E8-351E-DB0496042847}"/>
              </a:ext>
            </a:extLst>
          </p:cNvPr>
          <p:cNvSpPr txBox="1"/>
          <p:nvPr/>
        </p:nvSpPr>
        <p:spPr>
          <a:xfrm>
            <a:off x="5594707" y="942270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</a:t>
            </a:r>
            <a:r>
              <a:rPr lang="tr-TR" sz="4400" b="1" dirty="0" err="1"/>
              <a:t>fir</a:t>
            </a:r>
            <a:r>
              <a:rPr lang="tr-TR" sz="4400" b="1" dirty="0" err="1">
                <a:solidFill>
                  <a:srgbClr val="FF0000"/>
                </a:solidFill>
              </a:rPr>
              <a:t>st</a:t>
            </a:r>
            <a:r>
              <a:rPr lang="tr-TR" sz="4400" b="1" dirty="0"/>
              <a:t>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CCAB518-4F0D-7588-309D-A09302E3AC6A}"/>
              </a:ext>
            </a:extLst>
          </p:cNvPr>
          <p:cNvSpPr txBox="1"/>
          <p:nvPr/>
        </p:nvSpPr>
        <p:spPr>
          <a:xfrm>
            <a:off x="5147132" y="869721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st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4788C91-EE02-1D61-0E37-FCAAB4A01886}"/>
              </a:ext>
            </a:extLst>
          </p:cNvPr>
          <p:cNvSpPr txBox="1"/>
          <p:nvPr/>
        </p:nvSpPr>
        <p:spPr>
          <a:xfrm>
            <a:off x="7074589" y="1005452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birinci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F8AD8F3-0FEF-2834-0ED1-FE9880FE6EBE}"/>
              </a:ext>
            </a:extLst>
          </p:cNvPr>
          <p:cNvSpPr txBox="1"/>
          <p:nvPr/>
        </p:nvSpPr>
        <p:spPr>
          <a:xfrm>
            <a:off x="4723622" y="772992"/>
            <a:ext cx="8710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1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8453376-CE7F-6416-74FB-2FCABF3066AB}"/>
              </a:ext>
            </a:extLst>
          </p:cNvPr>
          <p:cNvSpPr txBox="1"/>
          <p:nvPr/>
        </p:nvSpPr>
        <p:spPr>
          <a:xfrm>
            <a:off x="955151" y="2071624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</a:t>
            </a:r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E174E204-D710-E157-9E36-3C4B2F14E24F}"/>
              </a:ext>
            </a:extLst>
          </p:cNvPr>
          <p:cNvSpPr/>
          <p:nvPr/>
        </p:nvSpPr>
        <p:spPr>
          <a:xfrm>
            <a:off x="3416193" y="2370552"/>
            <a:ext cx="1171075" cy="510139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40BE967-8C58-65A9-D43C-69C814CB0EAF}"/>
              </a:ext>
            </a:extLst>
          </p:cNvPr>
          <p:cNvSpPr txBox="1"/>
          <p:nvPr/>
        </p:nvSpPr>
        <p:spPr>
          <a:xfrm>
            <a:off x="1538283" y="2123776"/>
            <a:ext cx="1985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(two)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3F0C2AEA-48A0-47F7-A97F-92205807265E}"/>
              </a:ext>
            </a:extLst>
          </p:cNvPr>
          <p:cNvSpPr txBox="1"/>
          <p:nvPr/>
        </p:nvSpPr>
        <p:spPr>
          <a:xfrm>
            <a:off x="5594707" y="2188136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</a:t>
            </a:r>
            <a:r>
              <a:rPr lang="tr-TR" sz="4400" b="1" dirty="0" err="1"/>
              <a:t>seco</a:t>
            </a:r>
            <a:r>
              <a:rPr lang="tr-TR" sz="4400" b="1" dirty="0" err="1">
                <a:solidFill>
                  <a:srgbClr val="FF0000"/>
                </a:solidFill>
              </a:rPr>
              <a:t>nd</a:t>
            </a:r>
            <a:r>
              <a:rPr lang="tr-TR" sz="4400" b="1" dirty="0"/>
              <a:t>)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F5524C5D-B2DC-915E-E78D-475140C1719B}"/>
              </a:ext>
            </a:extLst>
          </p:cNvPr>
          <p:cNvSpPr txBox="1"/>
          <p:nvPr/>
        </p:nvSpPr>
        <p:spPr>
          <a:xfrm>
            <a:off x="5147132" y="2115587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nd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6F6B380-E9FA-C0B1-704C-5E6AAE9A9B6D}"/>
              </a:ext>
            </a:extLst>
          </p:cNvPr>
          <p:cNvSpPr txBox="1"/>
          <p:nvPr/>
        </p:nvSpPr>
        <p:spPr>
          <a:xfrm>
            <a:off x="8049949" y="2200720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ikinci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58B0646-18BA-CAE9-6576-BA261D3C4B2A}"/>
              </a:ext>
            </a:extLst>
          </p:cNvPr>
          <p:cNvSpPr txBox="1"/>
          <p:nvPr/>
        </p:nvSpPr>
        <p:spPr>
          <a:xfrm>
            <a:off x="4723622" y="2018858"/>
            <a:ext cx="1006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2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989367EF-EE85-4161-13F8-72A099205529}"/>
              </a:ext>
            </a:extLst>
          </p:cNvPr>
          <p:cNvSpPr txBox="1"/>
          <p:nvPr/>
        </p:nvSpPr>
        <p:spPr>
          <a:xfrm>
            <a:off x="505967" y="3231772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3</a:t>
            </a:r>
          </a:p>
        </p:txBody>
      </p:sp>
      <p:sp>
        <p:nvSpPr>
          <p:cNvPr id="17" name="Ok: Sağ 16">
            <a:extLst>
              <a:ext uri="{FF2B5EF4-FFF2-40B4-BE49-F238E27FC236}">
                <a16:creationId xmlns:a16="http://schemas.microsoft.com/office/drawing/2014/main" id="{D0D7E6EF-CFD8-AD95-0EC5-AA7F3AAE2C51}"/>
              </a:ext>
            </a:extLst>
          </p:cNvPr>
          <p:cNvSpPr/>
          <p:nvPr/>
        </p:nvSpPr>
        <p:spPr>
          <a:xfrm>
            <a:off x="3416193" y="3534043"/>
            <a:ext cx="1171075" cy="510139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65957AE8-A5AF-63E6-32BC-776C10E2E151}"/>
              </a:ext>
            </a:extLst>
          </p:cNvPr>
          <p:cNvSpPr txBox="1"/>
          <p:nvPr/>
        </p:nvSpPr>
        <p:spPr>
          <a:xfrm>
            <a:off x="1096485" y="3287267"/>
            <a:ext cx="2427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three</a:t>
            </a:r>
            <a:r>
              <a:rPr lang="tr-TR" sz="5400" b="1" dirty="0"/>
              <a:t>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CF22FE79-01F4-953C-8C4D-133FFF4B0B7F}"/>
              </a:ext>
            </a:extLst>
          </p:cNvPr>
          <p:cNvSpPr txBox="1"/>
          <p:nvPr/>
        </p:nvSpPr>
        <p:spPr>
          <a:xfrm>
            <a:off x="5594707" y="3351627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</a:t>
            </a:r>
            <a:r>
              <a:rPr lang="tr-TR" sz="4400" b="1" dirty="0" err="1"/>
              <a:t>thi</a:t>
            </a:r>
            <a:r>
              <a:rPr lang="tr-TR" sz="4400" b="1" dirty="0" err="1">
                <a:solidFill>
                  <a:srgbClr val="FF0000"/>
                </a:solidFill>
              </a:rPr>
              <a:t>rd</a:t>
            </a:r>
            <a:r>
              <a:rPr lang="tr-TR" sz="4400" b="1" dirty="0"/>
              <a:t>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5831E5E-BFB0-BA76-6248-4598CAF09C68}"/>
              </a:ext>
            </a:extLst>
          </p:cNvPr>
          <p:cNvSpPr txBox="1"/>
          <p:nvPr/>
        </p:nvSpPr>
        <p:spPr>
          <a:xfrm>
            <a:off x="5147132" y="3279078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rd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811416D8-83F8-BD39-2F9B-071BC8BDD352}"/>
              </a:ext>
            </a:extLst>
          </p:cNvPr>
          <p:cNvSpPr txBox="1"/>
          <p:nvPr/>
        </p:nvSpPr>
        <p:spPr>
          <a:xfrm>
            <a:off x="7401847" y="3401049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üçüncü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5B0B1F36-3190-D8B5-E70F-97C9ED459C48}"/>
              </a:ext>
            </a:extLst>
          </p:cNvPr>
          <p:cNvSpPr txBox="1"/>
          <p:nvPr/>
        </p:nvSpPr>
        <p:spPr>
          <a:xfrm>
            <a:off x="4723622" y="3182349"/>
            <a:ext cx="1006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3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8B04EEBF-17B5-56D8-45C5-3BA4A6DB2175}"/>
              </a:ext>
            </a:extLst>
          </p:cNvPr>
          <p:cNvSpPr txBox="1"/>
          <p:nvPr/>
        </p:nvSpPr>
        <p:spPr>
          <a:xfrm>
            <a:off x="505967" y="4309951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4</a:t>
            </a:r>
          </a:p>
        </p:txBody>
      </p:sp>
      <p:sp>
        <p:nvSpPr>
          <p:cNvPr id="24" name="Ok: Sağ 23">
            <a:extLst>
              <a:ext uri="{FF2B5EF4-FFF2-40B4-BE49-F238E27FC236}">
                <a16:creationId xmlns:a16="http://schemas.microsoft.com/office/drawing/2014/main" id="{508E3AE4-A0E6-543E-EF45-EFB79CA3352E}"/>
              </a:ext>
            </a:extLst>
          </p:cNvPr>
          <p:cNvSpPr/>
          <p:nvPr/>
        </p:nvSpPr>
        <p:spPr>
          <a:xfrm>
            <a:off x="3416193" y="4612222"/>
            <a:ext cx="1171075" cy="510139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B6489770-8545-A626-A7B6-563867C6A3B9}"/>
              </a:ext>
            </a:extLst>
          </p:cNvPr>
          <p:cNvSpPr txBox="1"/>
          <p:nvPr/>
        </p:nvSpPr>
        <p:spPr>
          <a:xfrm>
            <a:off x="1096485" y="4365446"/>
            <a:ext cx="2427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four</a:t>
            </a:r>
            <a:r>
              <a:rPr lang="tr-TR" sz="5400" b="1" dirty="0"/>
              <a:t>)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67AE4DB7-982C-4AE1-7F05-8C08795F691E}"/>
              </a:ext>
            </a:extLst>
          </p:cNvPr>
          <p:cNvSpPr txBox="1"/>
          <p:nvPr/>
        </p:nvSpPr>
        <p:spPr>
          <a:xfrm>
            <a:off x="5594707" y="4429806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</a:t>
            </a:r>
            <a:r>
              <a:rPr lang="tr-TR" sz="4400" b="1" dirty="0" err="1"/>
              <a:t>four</a:t>
            </a:r>
            <a:r>
              <a:rPr lang="tr-TR" sz="4400" b="1" dirty="0" err="1">
                <a:solidFill>
                  <a:srgbClr val="FF0000"/>
                </a:solidFill>
              </a:rPr>
              <a:t>th</a:t>
            </a:r>
            <a:r>
              <a:rPr lang="tr-TR" sz="4400" b="1" dirty="0"/>
              <a:t>)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32349DA3-F779-AC81-67D7-8CD60A728E64}"/>
              </a:ext>
            </a:extLst>
          </p:cNvPr>
          <p:cNvSpPr txBox="1"/>
          <p:nvPr/>
        </p:nvSpPr>
        <p:spPr>
          <a:xfrm>
            <a:off x="5147132" y="4357257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th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24537BEB-F832-96B9-08D6-E5C6E3469495}"/>
              </a:ext>
            </a:extLst>
          </p:cNvPr>
          <p:cNvSpPr txBox="1"/>
          <p:nvPr/>
        </p:nvSpPr>
        <p:spPr>
          <a:xfrm>
            <a:off x="7609111" y="4429805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dördüncü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E0A561C3-C3CD-7333-D942-D0555C2275B7}"/>
              </a:ext>
            </a:extLst>
          </p:cNvPr>
          <p:cNvSpPr txBox="1"/>
          <p:nvPr/>
        </p:nvSpPr>
        <p:spPr>
          <a:xfrm>
            <a:off x="4723622" y="4260528"/>
            <a:ext cx="1006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4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D1402052-8DE1-331A-4605-3E09A984C94D}"/>
              </a:ext>
            </a:extLst>
          </p:cNvPr>
          <p:cNvSpPr txBox="1"/>
          <p:nvPr/>
        </p:nvSpPr>
        <p:spPr>
          <a:xfrm>
            <a:off x="505967" y="5323771"/>
            <a:ext cx="1846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5</a:t>
            </a:r>
          </a:p>
        </p:txBody>
      </p:sp>
      <p:sp>
        <p:nvSpPr>
          <p:cNvPr id="31" name="Ok: Sağ 30">
            <a:extLst>
              <a:ext uri="{FF2B5EF4-FFF2-40B4-BE49-F238E27FC236}">
                <a16:creationId xmlns:a16="http://schemas.microsoft.com/office/drawing/2014/main" id="{22CD92AF-6889-0FC3-E483-5E1F77096E97}"/>
              </a:ext>
            </a:extLst>
          </p:cNvPr>
          <p:cNvSpPr/>
          <p:nvPr/>
        </p:nvSpPr>
        <p:spPr>
          <a:xfrm>
            <a:off x="3416193" y="5626042"/>
            <a:ext cx="1171075" cy="510139"/>
          </a:xfrm>
          <a:prstGeom prst="rightArrow">
            <a:avLst/>
          </a:prstGeom>
          <a:solidFill>
            <a:srgbClr val="BB7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E2098C3F-3E57-2B24-7B91-D0E75C5DEEAD}"/>
              </a:ext>
            </a:extLst>
          </p:cNvPr>
          <p:cNvSpPr txBox="1"/>
          <p:nvPr/>
        </p:nvSpPr>
        <p:spPr>
          <a:xfrm>
            <a:off x="1096485" y="5379266"/>
            <a:ext cx="2427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/>
              <a:t>(</a:t>
            </a:r>
            <a:r>
              <a:rPr lang="tr-TR" sz="5400" b="1" dirty="0" err="1"/>
              <a:t>five</a:t>
            </a:r>
            <a:r>
              <a:rPr lang="tr-TR" sz="5400" b="1" dirty="0"/>
              <a:t>)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7CA5F3CF-3701-635D-46D8-3E79345567FC}"/>
              </a:ext>
            </a:extLst>
          </p:cNvPr>
          <p:cNvSpPr txBox="1"/>
          <p:nvPr/>
        </p:nvSpPr>
        <p:spPr>
          <a:xfrm>
            <a:off x="5594707" y="5443626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(</a:t>
            </a:r>
            <a:r>
              <a:rPr lang="tr-TR" sz="4400" b="1" dirty="0" err="1"/>
              <a:t>fif</a:t>
            </a:r>
            <a:r>
              <a:rPr lang="tr-TR" sz="4400" b="1" dirty="0" err="1">
                <a:solidFill>
                  <a:srgbClr val="FF0000"/>
                </a:solidFill>
              </a:rPr>
              <a:t>th</a:t>
            </a:r>
            <a:r>
              <a:rPr lang="tr-TR" sz="4400" b="1" dirty="0"/>
              <a:t>)</a:t>
            </a: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D21D94B8-7C29-1CE8-AF5A-AC41A5248A87}"/>
              </a:ext>
            </a:extLst>
          </p:cNvPr>
          <p:cNvSpPr txBox="1"/>
          <p:nvPr/>
        </p:nvSpPr>
        <p:spPr>
          <a:xfrm>
            <a:off x="5147132" y="5371077"/>
            <a:ext cx="1318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>
                <a:solidFill>
                  <a:srgbClr val="FF0000"/>
                </a:solidFill>
              </a:rPr>
              <a:t>th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AE27367E-5862-8561-FA82-6640ABB4BBCF}"/>
              </a:ext>
            </a:extLst>
          </p:cNvPr>
          <p:cNvSpPr txBox="1"/>
          <p:nvPr/>
        </p:nvSpPr>
        <p:spPr>
          <a:xfrm>
            <a:off x="7609111" y="5443625"/>
            <a:ext cx="3614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/>
              <a:t>= beşinci</a:t>
            </a:r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5885BCE9-3F14-202D-A062-83F6DA7A919D}"/>
              </a:ext>
            </a:extLst>
          </p:cNvPr>
          <p:cNvSpPr txBox="1"/>
          <p:nvPr/>
        </p:nvSpPr>
        <p:spPr>
          <a:xfrm>
            <a:off x="4723622" y="5274348"/>
            <a:ext cx="1006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6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0900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F34F8-6EB5-7566-ABE7-761A56E5A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323638-74F1-285B-B0EF-1514F57E7C9E}"/>
              </a:ext>
            </a:extLst>
          </p:cNvPr>
          <p:cNvSpPr txBox="1"/>
          <p:nvPr/>
        </p:nvSpPr>
        <p:spPr>
          <a:xfrm>
            <a:off x="286696" y="567266"/>
            <a:ext cx="2634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1st: </a:t>
            </a:r>
            <a:r>
              <a:rPr lang="tr-TR" sz="3200" b="1" dirty="0"/>
              <a:t>Fir</a:t>
            </a:r>
            <a:r>
              <a:rPr lang="tr-TR" sz="3200" b="1" dirty="0">
                <a:solidFill>
                  <a:srgbClr val="FF0000"/>
                </a:solidFill>
              </a:rPr>
              <a:t>st</a:t>
            </a:r>
          </a:p>
          <a:p>
            <a:r>
              <a:rPr lang="tr-TR" sz="3200" b="1" dirty="0">
                <a:solidFill>
                  <a:srgbClr val="FF0000"/>
                </a:solidFill>
              </a:rPr>
              <a:t>2nd:</a:t>
            </a:r>
            <a:r>
              <a:rPr lang="tr-TR" sz="3200" b="1" dirty="0"/>
              <a:t> Seco</a:t>
            </a:r>
            <a:r>
              <a:rPr lang="tr-TR" sz="3200" b="1" dirty="0">
                <a:solidFill>
                  <a:srgbClr val="FF0000"/>
                </a:solidFill>
              </a:rPr>
              <a:t>nd</a:t>
            </a:r>
          </a:p>
          <a:p>
            <a:r>
              <a:rPr lang="tr-TR" sz="3200" b="1" dirty="0">
                <a:solidFill>
                  <a:srgbClr val="FF0000"/>
                </a:solidFill>
              </a:rPr>
              <a:t>3rd: </a:t>
            </a:r>
            <a:r>
              <a:rPr lang="tr-TR" sz="3200" b="1" dirty="0"/>
              <a:t>Thi</a:t>
            </a:r>
            <a:r>
              <a:rPr lang="tr-TR" sz="3200" b="1" dirty="0">
                <a:solidFill>
                  <a:srgbClr val="FF0000"/>
                </a:solidFill>
              </a:rPr>
              <a:t>rd</a:t>
            </a:r>
            <a:endParaRPr lang="tr-TR" sz="3200" b="1" dirty="0"/>
          </a:p>
          <a:p>
            <a:r>
              <a:rPr lang="tr-TR" sz="3200" b="1" dirty="0">
                <a:solidFill>
                  <a:srgbClr val="FF0000"/>
                </a:solidFill>
              </a:rPr>
              <a:t>4th: </a:t>
            </a:r>
            <a:r>
              <a:rPr lang="tr-TR" sz="3200" b="1" dirty="0" err="1"/>
              <a:t>Four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>
              <a:solidFill>
                <a:srgbClr val="FF0000"/>
              </a:solidFill>
            </a:endParaRPr>
          </a:p>
          <a:p>
            <a:r>
              <a:rPr lang="tr-TR" sz="3200" b="1" dirty="0">
                <a:solidFill>
                  <a:srgbClr val="FF0000"/>
                </a:solidFill>
              </a:rPr>
              <a:t>5th: </a:t>
            </a:r>
            <a:r>
              <a:rPr lang="tr-TR" sz="3200" b="1" dirty="0" err="1"/>
              <a:t>Fif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1C0A3F0-8B6D-F2E3-E51C-AC48F1502D13}"/>
              </a:ext>
            </a:extLst>
          </p:cNvPr>
          <p:cNvSpPr txBox="1"/>
          <p:nvPr/>
        </p:nvSpPr>
        <p:spPr>
          <a:xfrm>
            <a:off x="271874" y="3123665"/>
            <a:ext cx="275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6th: </a:t>
            </a:r>
            <a:r>
              <a:rPr lang="tr-TR" sz="3200" b="1" dirty="0" err="1"/>
              <a:t>Six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9376E65-ABB2-EBFE-CDC9-D41030B89DB0}"/>
              </a:ext>
            </a:extLst>
          </p:cNvPr>
          <p:cNvSpPr txBox="1"/>
          <p:nvPr/>
        </p:nvSpPr>
        <p:spPr>
          <a:xfrm>
            <a:off x="271874" y="3617441"/>
            <a:ext cx="275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7th: </a:t>
            </a:r>
            <a:r>
              <a:rPr lang="tr-TR" sz="3200" b="1" dirty="0" err="1"/>
              <a:t>Seven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057545D-93A0-BBD4-B43B-8BC9BFF536E7}"/>
              </a:ext>
            </a:extLst>
          </p:cNvPr>
          <p:cNvSpPr txBox="1"/>
          <p:nvPr/>
        </p:nvSpPr>
        <p:spPr>
          <a:xfrm>
            <a:off x="271874" y="4111217"/>
            <a:ext cx="275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8th: </a:t>
            </a:r>
            <a:r>
              <a:rPr lang="tr-TR" sz="3200" b="1" dirty="0" err="1"/>
              <a:t>Eigh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BD37F00-9742-ABB4-998B-50F04B21C320}"/>
              </a:ext>
            </a:extLst>
          </p:cNvPr>
          <p:cNvSpPr txBox="1"/>
          <p:nvPr/>
        </p:nvSpPr>
        <p:spPr>
          <a:xfrm>
            <a:off x="271874" y="4695992"/>
            <a:ext cx="275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9th: </a:t>
            </a:r>
            <a:r>
              <a:rPr lang="tr-TR" sz="3200" b="1" dirty="0"/>
              <a:t>Nin</a:t>
            </a:r>
            <a:r>
              <a:rPr lang="tr-TR" sz="3200" b="1" dirty="0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464AC82-623B-784E-96F7-B99C6DF0B378}"/>
              </a:ext>
            </a:extLst>
          </p:cNvPr>
          <p:cNvSpPr txBox="1"/>
          <p:nvPr/>
        </p:nvSpPr>
        <p:spPr>
          <a:xfrm>
            <a:off x="271874" y="5263373"/>
            <a:ext cx="275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10th: </a:t>
            </a:r>
            <a:r>
              <a:rPr lang="tr-TR" sz="3200" b="1" dirty="0" err="1"/>
              <a:t>Ten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BE4ECC1-05A5-B151-6909-8A33AA1E8A7A}"/>
              </a:ext>
            </a:extLst>
          </p:cNvPr>
          <p:cNvSpPr txBox="1"/>
          <p:nvPr/>
        </p:nvSpPr>
        <p:spPr>
          <a:xfrm>
            <a:off x="3537337" y="549872"/>
            <a:ext cx="275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11th: </a:t>
            </a:r>
            <a:r>
              <a:rPr lang="tr-TR" sz="3200" b="1" dirty="0" err="1"/>
              <a:t>Eleven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11976E5-50AD-1DE9-3BC5-80FEE0500C6C}"/>
              </a:ext>
            </a:extLst>
          </p:cNvPr>
          <p:cNvSpPr txBox="1"/>
          <p:nvPr/>
        </p:nvSpPr>
        <p:spPr>
          <a:xfrm>
            <a:off x="3537337" y="1043648"/>
            <a:ext cx="275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12th: </a:t>
            </a:r>
            <a:r>
              <a:rPr lang="tr-TR" sz="3200" b="1" dirty="0" err="1"/>
              <a:t>Twelf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74B8629-3070-F369-BB2F-E13C7DD5DD0A}"/>
              </a:ext>
            </a:extLst>
          </p:cNvPr>
          <p:cNvSpPr txBox="1"/>
          <p:nvPr/>
        </p:nvSpPr>
        <p:spPr>
          <a:xfrm>
            <a:off x="3537337" y="1537424"/>
            <a:ext cx="4306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13th: </a:t>
            </a:r>
            <a:r>
              <a:rPr lang="tr-TR" sz="3200" b="1" dirty="0" err="1"/>
              <a:t>Thirteen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D0118C76-04A1-DB81-E221-CB0E991C6F00}"/>
              </a:ext>
            </a:extLst>
          </p:cNvPr>
          <p:cNvSpPr txBox="1"/>
          <p:nvPr/>
        </p:nvSpPr>
        <p:spPr>
          <a:xfrm>
            <a:off x="3537337" y="2122199"/>
            <a:ext cx="414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14th: </a:t>
            </a:r>
            <a:r>
              <a:rPr lang="tr-TR" sz="3200" b="1" dirty="0" err="1"/>
              <a:t>Fourteen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ED36B2C-470D-C1ED-2F4A-2EC6B10ACAB3}"/>
              </a:ext>
            </a:extLst>
          </p:cNvPr>
          <p:cNvSpPr txBox="1"/>
          <p:nvPr/>
        </p:nvSpPr>
        <p:spPr>
          <a:xfrm>
            <a:off x="3537336" y="2689580"/>
            <a:ext cx="3314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15th: </a:t>
            </a:r>
            <a:r>
              <a:rPr lang="tr-TR" sz="3200" b="1" dirty="0" err="1"/>
              <a:t>Fifteen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B08F8B3-A98D-C5C5-CA12-70960ABFB024}"/>
              </a:ext>
            </a:extLst>
          </p:cNvPr>
          <p:cNvSpPr txBox="1"/>
          <p:nvPr/>
        </p:nvSpPr>
        <p:spPr>
          <a:xfrm>
            <a:off x="3537337" y="3225588"/>
            <a:ext cx="378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16th: </a:t>
            </a:r>
            <a:r>
              <a:rPr lang="tr-TR" sz="3200" b="1" dirty="0" err="1"/>
              <a:t>Sixteen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8E5F6A5-1825-A276-3C0F-AA089E1C0697}"/>
              </a:ext>
            </a:extLst>
          </p:cNvPr>
          <p:cNvSpPr txBox="1"/>
          <p:nvPr/>
        </p:nvSpPr>
        <p:spPr>
          <a:xfrm>
            <a:off x="3537337" y="3719364"/>
            <a:ext cx="4306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17th: </a:t>
            </a:r>
            <a:r>
              <a:rPr lang="tr-TR" sz="3200" b="1" dirty="0" err="1"/>
              <a:t>Seventeen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14212DF-6DB2-CBC9-140C-83684CB7A7DE}"/>
              </a:ext>
            </a:extLst>
          </p:cNvPr>
          <p:cNvSpPr txBox="1"/>
          <p:nvPr/>
        </p:nvSpPr>
        <p:spPr>
          <a:xfrm>
            <a:off x="3537337" y="4213140"/>
            <a:ext cx="4428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18th: </a:t>
            </a:r>
            <a:r>
              <a:rPr lang="tr-TR" sz="3200" b="1" dirty="0" err="1"/>
              <a:t>Eighteen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2E59E69-C85F-0823-0310-7C4AF44B1388}"/>
              </a:ext>
            </a:extLst>
          </p:cNvPr>
          <p:cNvSpPr txBox="1"/>
          <p:nvPr/>
        </p:nvSpPr>
        <p:spPr>
          <a:xfrm>
            <a:off x="3537337" y="4797915"/>
            <a:ext cx="4696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19th: </a:t>
            </a:r>
            <a:r>
              <a:rPr lang="tr-TR" sz="3200" b="1" dirty="0" err="1"/>
              <a:t>Nineteen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7AECC30-F220-5910-AC97-E461A1EFBB28}"/>
              </a:ext>
            </a:extLst>
          </p:cNvPr>
          <p:cNvSpPr txBox="1"/>
          <p:nvPr/>
        </p:nvSpPr>
        <p:spPr>
          <a:xfrm>
            <a:off x="3537337" y="5365296"/>
            <a:ext cx="378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20th: </a:t>
            </a:r>
            <a:r>
              <a:rPr lang="tr-TR" sz="3200" b="1" dirty="0" err="1"/>
              <a:t>Twent</a:t>
            </a:r>
            <a:r>
              <a:rPr lang="tr-TR" sz="3200" b="1" dirty="0" err="1">
                <a:solidFill>
                  <a:srgbClr val="FF0000"/>
                </a:solidFill>
              </a:rPr>
              <a:t>ieth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1B18649-14D2-9DC3-0CA0-8648695A1000}"/>
              </a:ext>
            </a:extLst>
          </p:cNvPr>
          <p:cNvSpPr txBox="1"/>
          <p:nvPr/>
        </p:nvSpPr>
        <p:spPr>
          <a:xfrm>
            <a:off x="7424928" y="567266"/>
            <a:ext cx="6163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21st: </a:t>
            </a:r>
            <a:r>
              <a:rPr lang="tr-TR" sz="3200" b="1" dirty="0" err="1"/>
              <a:t>Twenty-fir</a:t>
            </a:r>
            <a:r>
              <a:rPr lang="tr-TR" sz="3200" b="1" dirty="0" err="1">
                <a:solidFill>
                  <a:srgbClr val="FF0000"/>
                </a:solidFill>
              </a:rPr>
              <a:t>st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5D455F60-EDAD-9B8F-001D-19BA76EAB22A}"/>
              </a:ext>
            </a:extLst>
          </p:cNvPr>
          <p:cNvSpPr txBox="1"/>
          <p:nvPr/>
        </p:nvSpPr>
        <p:spPr>
          <a:xfrm>
            <a:off x="7424929" y="1061042"/>
            <a:ext cx="4306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22nd: </a:t>
            </a:r>
            <a:r>
              <a:rPr lang="tr-TR" sz="3200" b="1" dirty="0" err="1"/>
              <a:t>Twenty-seco</a:t>
            </a:r>
            <a:r>
              <a:rPr lang="tr-TR" sz="3200" b="1" dirty="0" err="1">
                <a:solidFill>
                  <a:srgbClr val="FF0000"/>
                </a:solidFill>
              </a:rPr>
              <a:t>nd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2AD7BB7A-13DA-DE66-5066-5A792DB9FD75}"/>
              </a:ext>
            </a:extLst>
          </p:cNvPr>
          <p:cNvSpPr txBox="1"/>
          <p:nvPr/>
        </p:nvSpPr>
        <p:spPr>
          <a:xfrm>
            <a:off x="7424930" y="1554818"/>
            <a:ext cx="6729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23rd: </a:t>
            </a:r>
            <a:r>
              <a:rPr lang="tr-TR" sz="3200" b="1" dirty="0" err="1"/>
              <a:t>Twenty-thi</a:t>
            </a:r>
            <a:r>
              <a:rPr lang="tr-TR" sz="3200" b="1" dirty="0" err="1">
                <a:solidFill>
                  <a:srgbClr val="FF0000"/>
                </a:solidFill>
              </a:rPr>
              <a:t>rd</a:t>
            </a:r>
            <a:endParaRPr lang="tr-TR" sz="3200" b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39737B52-C926-6DC9-EE8E-373CAC0F10CF}"/>
              </a:ext>
            </a:extLst>
          </p:cNvPr>
          <p:cNvSpPr txBox="1"/>
          <p:nvPr/>
        </p:nvSpPr>
        <p:spPr>
          <a:xfrm>
            <a:off x="7424929" y="2139593"/>
            <a:ext cx="648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24th: </a:t>
            </a:r>
            <a:r>
              <a:rPr lang="tr-TR" sz="3200" b="1" dirty="0" err="1"/>
              <a:t>Twenty-four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303898EE-D9F9-1E56-E100-068363891925}"/>
              </a:ext>
            </a:extLst>
          </p:cNvPr>
          <p:cNvSpPr txBox="1"/>
          <p:nvPr/>
        </p:nvSpPr>
        <p:spPr>
          <a:xfrm>
            <a:off x="7424929" y="2706974"/>
            <a:ext cx="5179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25th: </a:t>
            </a:r>
            <a:r>
              <a:rPr lang="tr-TR" sz="3200" b="1" dirty="0" err="1"/>
              <a:t>Twenty-fif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41CFC5BB-E896-D202-1D47-65B3304057F7}"/>
              </a:ext>
            </a:extLst>
          </p:cNvPr>
          <p:cNvSpPr txBox="1"/>
          <p:nvPr/>
        </p:nvSpPr>
        <p:spPr>
          <a:xfrm>
            <a:off x="7424929" y="3242982"/>
            <a:ext cx="591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26th: </a:t>
            </a:r>
            <a:r>
              <a:rPr lang="tr-TR" sz="3200" b="1" dirty="0" err="1"/>
              <a:t>Twenty-six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CAECDD75-CC83-3109-02C7-296ED0FFB76D}"/>
              </a:ext>
            </a:extLst>
          </p:cNvPr>
          <p:cNvSpPr txBox="1"/>
          <p:nvPr/>
        </p:nvSpPr>
        <p:spPr>
          <a:xfrm>
            <a:off x="7424930" y="3736758"/>
            <a:ext cx="6729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27th: </a:t>
            </a:r>
            <a:r>
              <a:rPr lang="tr-TR" sz="3200" b="1" dirty="0" err="1"/>
              <a:t>Twenty-seven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1C84B867-781F-1DE9-07FE-7093DBF45E3C}"/>
              </a:ext>
            </a:extLst>
          </p:cNvPr>
          <p:cNvSpPr txBox="1"/>
          <p:nvPr/>
        </p:nvSpPr>
        <p:spPr>
          <a:xfrm>
            <a:off x="7424929" y="4230534"/>
            <a:ext cx="692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28th: </a:t>
            </a:r>
            <a:r>
              <a:rPr lang="tr-TR" sz="3200" b="1" dirty="0" err="1"/>
              <a:t>Twenty-eigh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7B460DD3-41EE-AB4E-580E-443EFB210BCC}"/>
              </a:ext>
            </a:extLst>
          </p:cNvPr>
          <p:cNvSpPr txBox="1"/>
          <p:nvPr/>
        </p:nvSpPr>
        <p:spPr>
          <a:xfrm>
            <a:off x="7424929" y="4815309"/>
            <a:ext cx="733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29th: </a:t>
            </a:r>
            <a:r>
              <a:rPr lang="tr-TR" sz="3200" b="1" dirty="0" err="1"/>
              <a:t>Twenty-nin</a:t>
            </a:r>
            <a:r>
              <a:rPr lang="tr-TR" sz="3200" b="1" dirty="0" err="1">
                <a:solidFill>
                  <a:srgbClr val="FF0000"/>
                </a:solidFill>
              </a:rPr>
              <a:t>th</a:t>
            </a:r>
            <a:endParaRPr lang="tr-TR" sz="3200" b="1" dirty="0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20AB45E6-BD1E-929F-C47A-6F19E7BB583F}"/>
              </a:ext>
            </a:extLst>
          </p:cNvPr>
          <p:cNvSpPr txBox="1"/>
          <p:nvPr/>
        </p:nvSpPr>
        <p:spPr>
          <a:xfrm>
            <a:off x="7424929" y="5382690"/>
            <a:ext cx="591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30th: </a:t>
            </a:r>
            <a:r>
              <a:rPr lang="tr-TR" sz="3200" b="1" dirty="0" err="1"/>
              <a:t>Thirt</a:t>
            </a:r>
            <a:r>
              <a:rPr lang="tr-TR" sz="3200" b="1" dirty="0" err="1">
                <a:solidFill>
                  <a:srgbClr val="FF0000"/>
                </a:solidFill>
              </a:rPr>
              <a:t>ieth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AE0066AB-A41E-E64A-5895-E561D54C2FD4}"/>
              </a:ext>
            </a:extLst>
          </p:cNvPr>
          <p:cNvSpPr txBox="1"/>
          <p:nvPr/>
        </p:nvSpPr>
        <p:spPr>
          <a:xfrm>
            <a:off x="7424929" y="5950071"/>
            <a:ext cx="591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31st: </a:t>
            </a:r>
            <a:r>
              <a:rPr lang="tr-TR" sz="3200" b="1" dirty="0" err="1"/>
              <a:t>Thirty-fir</a:t>
            </a:r>
            <a:r>
              <a:rPr lang="tr-TR" sz="3200" b="1" dirty="0" err="1">
                <a:solidFill>
                  <a:srgbClr val="FF0000"/>
                </a:solidFill>
              </a:rPr>
              <a:t>st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05393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832593-A814-74E5-A3E7-B962FB462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9733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04CE6-5EF9-C6A5-1358-EE5A9E415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4427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011089-77AB-745C-6F23-65765964B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90E94AC-CDFC-EEC9-705D-AE03DE62B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438" y="2485880"/>
            <a:ext cx="2914650" cy="40290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5D425022-BEE6-EE9A-D803-42932D70E56E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https://www.egetolgayaltinay.com/contents/classroom-life-6-sinif/6-2-ordinal-numbers-fill-in-the-blanks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22212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0B3ADC-93E3-F226-2592-C96B85868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CA2E91C-617B-EEBA-12E4-E683A508D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271" y="2623849"/>
            <a:ext cx="2886075" cy="40671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CA648EB-3D50-75CE-BFEA-61F89E6ACC3A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https://www.egetolgayaltinay.com/contents/classroom-life-6-sinif/6-2-ordinal-numbers-quiz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23642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37B24-2EC2-E7F9-9BBC-207C45B35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37C9BA9-377C-FA9E-5A65-79814DE5675D}"/>
              </a:ext>
            </a:extLst>
          </p:cNvPr>
          <p:cNvSpPr txBox="1"/>
          <p:nvPr/>
        </p:nvSpPr>
        <p:spPr>
          <a:xfrm>
            <a:off x="0" y="234107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rgbClr val="7030A0"/>
                </a:solidFill>
              </a:rPr>
              <a:t>Learning </a:t>
            </a:r>
            <a:r>
              <a:rPr lang="tr-TR" sz="7200" b="1" dirty="0" err="1">
                <a:solidFill>
                  <a:srgbClr val="7030A0"/>
                </a:solidFill>
              </a:rPr>
              <a:t>Places</a:t>
            </a:r>
            <a:r>
              <a:rPr lang="tr-TR" sz="7200" b="1" dirty="0">
                <a:solidFill>
                  <a:srgbClr val="7030A0"/>
                </a:solidFill>
              </a:rPr>
              <a:t> </a:t>
            </a:r>
            <a:r>
              <a:rPr lang="tr-TR" sz="7200" b="1" dirty="0" err="1">
                <a:solidFill>
                  <a:srgbClr val="7030A0"/>
                </a:solidFill>
              </a:rPr>
              <a:t>Outside</a:t>
            </a:r>
            <a:r>
              <a:rPr lang="tr-TR" sz="7200" b="1" dirty="0">
                <a:solidFill>
                  <a:srgbClr val="7030A0"/>
                </a:solidFill>
              </a:rPr>
              <a:t> School</a:t>
            </a:r>
            <a:endParaRPr lang="en-US" sz="72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FE38F4D-8CC4-04DD-AA71-3E9FDB33F7A4}"/>
              </a:ext>
            </a:extLst>
          </p:cNvPr>
          <p:cNvSpPr txBox="1"/>
          <p:nvPr/>
        </p:nvSpPr>
        <p:spPr>
          <a:xfrm>
            <a:off x="1" y="342900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noProof="0" dirty="0"/>
              <a:t>(</a:t>
            </a:r>
            <a:r>
              <a:rPr lang="tr-TR" sz="4000" b="1" noProof="0" dirty="0"/>
              <a:t>Okul Dışındaki Öğrenme Yerleri</a:t>
            </a:r>
            <a:r>
              <a:rPr lang="en-US" sz="40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520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73C772-F447-D75F-9232-163B487F4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E2143C2-3F1D-86DE-7991-A6EFA065AE33}"/>
              </a:ext>
            </a:extLst>
          </p:cNvPr>
          <p:cNvSpPr/>
          <p:nvPr/>
        </p:nvSpPr>
        <p:spPr>
          <a:xfrm>
            <a:off x="192855" y="3759689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noProof="0" dirty="0">
                <a:solidFill>
                  <a:schemeClr val="tx1"/>
                </a:solidFill>
              </a:rPr>
              <a:t>Library</a:t>
            </a:r>
            <a:endParaRPr lang="en-US" sz="4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B388ACA-A428-3D3F-42D6-58369F2B5CCA}"/>
              </a:ext>
            </a:extLst>
          </p:cNvPr>
          <p:cNvSpPr/>
          <p:nvPr/>
        </p:nvSpPr>
        <p:spPr>
          <a:xfrm>
            <a:off x="192855" y="4798692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noProof="0" dirty="0">
                <a:solidFill>
                  <a:schemeClr val="tx1"/>
                </a:solidFill>
              </a:rPr>
              <a:t>Kütüphane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B5D293F-81EF-F46F-B23C-6B0F99E8DB9A}"/>
              </a:ext>
            </a:extLst>
          </p:cNvPr>
          <p:cNvSpPr/>
          <p:nvPr/>
        </p:nvSpPr>
        <p:spPr>
          <a:xfrm>
            <a:off x="4276529" y="3759689"/>
            <a:ext cx="3650540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noProof="0" dirty="0" err="1">
                <a:solidFill>
                  <a:schemeClr val="tx1"/>
                </a:solidFill>
              </a:rPr>
              <a:t>Science</a:t>
            </a:r>
            <a:r>
              <a:rPr lang="tr-TR" sz="3600" b="1" noProof="0" dirty="0">
                <a:solidFill>
                  <a:schemeClr val="tx1"/>
                </a:solidFill>
              </a:rPr>
              <a:t> </a:t>
            </a:r>
            <a:r>
              <a:rPr lang="tr-TR" sz="3600" b="1" noProof="0" dirty="0" err="1">
                <a:solidFill>
                  <a:schemeClr val="tx1"/>
                </a:solidFill>
              </a:rPr>
              <a:t>Centre</a:t>
            </a:r>
            <a:endParaRPr lang="en-US" sz="36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25B7993-C5D6-1CCA-DA5B-26C0792E1164}"/>
              </a:ext>
            </a:extLst>
          </p:cNvPr>
          <p:cNvSpPr/>
          <p:nvPr/>
        </p:nvSpPr>
        <p:spPr>
          <a:xfrm>
            <a:off x="4276529" y="4798692"/>
            <a:ext cx="3650540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Bilim Merkezi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D31EAB6-E770-BB59-1BBB-5CF81610F9F2}"/>
              </a:ext>
            </a:extLst>
          </p:cNvPr>
          <p:cNvSpPr/>
          <p:nvPr/>
        </p:nvSpPr>
        <p:spPr>
          <a:xfrm>
            <a:off x="8259804" y="3759689"/>
            <a:ext cx="3834947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 err="1">
                <a:solidFill>
                  <a:schemeClr val="tx1"/>
                </a:solidFill>
              </a:rPr>
              <a:t>Museum</a:t>
            </a:r>
            <a:endParaRPr lang="en-US" sz="44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3DCEACF-C27D-E3B0-0DB4-72B639DF5739}"/>
              </a:ext>
            </a:extLst>
          </p:cNvPr>
          <p:cNvSpPr/>
          <p:nvPr/>
        </p:nvSpPr>
        <p:spPr>
          <a:xfrm>
            <a:off x="8259804" y="4798692"/>
            <a:ext cx="3834947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noProof="0" dirty="0">
                <a:solidFill>
                  <a:schemeClr val="tx1"/>
                </a:solidFill>
              </a:rPr>
              <a:t>Müze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4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AFD6D9-C9C9-0E73-D34B-D2EEB1F27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1BFDDE72-B48B-E2A7-A679-5A6A57656403}"/>
              </a:ext>
            </a:extLst>
          </p:cNvPr>
          <p:cNvSpPr/>
          <p:nvPr/>
        </p:nvSpPr>
        <p:spPr>
          <a:xfrm>
            <a:off x="192855" y="3759689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noProof="0" dirty="0" err="1">
                <a:solidFill>
                  <a:schemeClr val="tx1"/>
                </a:solidFill>
              </a:rPr>
              <a:t>Book</a:t>
            </a:r>
            <a:r>
              <a:rPr lang="tr-TR" sz="4800" b="1" noProof="0" dirty="0">
                <a:solidFill>
                  <a:schemeClr val="tx1"/>
                </a:solidFill>
              </a:rPr>
              <a:t> </a:t>
            </a:r>
            <a:r>
              <a:rPr lang="tr-TR" sz="4800" b="1" noProof="0" dirty="0" err="1">
                <a:solidFill>
                  <a:schemeClr val="tx1"/>
                </a:solidFill>
              </a:rPr>
              <a:t>fair</a:t>
            </a:r>
            <a:endParaRPr lang="en-US" sz="4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1DEDA66-0FC4-BD2A-A5E4-084B73D9D528}"/>
              </a:ext>
            </a:extLst>
          </p:cNvPr>
          <p:cNvSpPr/>
          <p:nvPr/>
        </p:nvSpPr>
        <p:spPr>
          <a:xfrm>
            <a:off x="192855" y="4798692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noProof="0" dirty="0">
                <a:solidFill>
                  <a:schemeClr val="tx1"/>
                </a:solidFill>
              </a:rPr>
              <a:t>Kitap fuarı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FDB7BA9-7225-A728-62C6-EA0B61061E56}"/>
              </a:ext>
            </a:extLst>
          </p:cNvPr>
          <p:cNvSpPr/>
          <p:nvPr/>
        </p:nvSpPr>
        <p:spPr>
          <a:xfrm>
            <a:off x="4276529" y="3759689"/>
            <a:ext cx="3650540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noProof="0" dirty="0">
                <a:solidFill>
                  <a:schemeClr val="tx1"/>
                </a:solidFill>
              </a:rPr>
              <a:t>Writer Talk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AB21083-ABF8-D2B5-7440-5FC6381AFE85}"/>
              </a:ext>
            </a:extLst>
          </p:cNvPr>
          <p:cNvSpPr/>
          <p:nvPr/>
        </p:nvSpPr>
        <p:spPr>
          <a:xfrm>
            <a:off x="4276529" y="4798692"/>
            <a:ext cx="3650540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Yazar söyleşisi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12497A8-A99B-E200-8335-6E3CD8A8F8FC}"/>
              </a:ext>
            </a:extLst>
          </p:cNvPr>
          <p:cNvSpPr/>
          <p:nvPr/>
        </p:nvSpPr>
        <p:spPr>
          <a:xfrm>
            <a:off x="8259804" y="3759689"/>
            <a:ext cx="3834947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National</a:t>
            </a:r>
            <a:r>
              <a:rPr lang="tr-TR" sz="4000" b="1" dirty="0">
                <a:solidFill>
                  <a:schemeClr val="tx1"/>
                </a:solidFill>
              </a:rPr>
              <a:t> Park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F177D5C-6683-D238-0E63-E676DF44EF9A}"/>
              </a:ext>
            </a:extLst>
          </p:cNvPr>
          <p:cNvSpPr/>
          <p:nvPr/>
        </p:nvSpPr>
        <p:spPr>
          <a:xfrm>
            <a:off x="8259804" y="4798692"/>
            <a:ext cx="3834947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noProof="0" dirty="0">
                <a:solidFill>
                  <a:schemeClr val="tx1"/>
                </a:solidFill>
              </a:rPr>
              <a:t>Milli park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30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A697D-6BC1-36D3-C7DC-C8F613248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A3A46C3-2FE8-2920-1481-F569FA4E1F09}"/>
              </a:ext>
            </a:extLst>
          </p:cNvPr>
          <p:cNvSpPr/>
          <p:nvPr/>
        </p:nvSpPr>
        <p:spPr>
          <a:xfrm>
            <a:off x="192855" y="3759689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noProof="0" dirty="0" err="1">
                <a:solidFill>
                  <a:schemeClr val="tx1"/>
                </a:solidFill>
              </a:rPr>
              <a:t>Garden</a:t>
            </a:r>
            <a:endParaRPr lang="en-US" sz="4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A328F14-3857-0915-E475-667FD30C34A5}"/>
              </a:ext>
            </a:extLst>
          </p:cNvPr>
          <p:cNvSpPr/>
          <p:nvPr/>
        </p:nvSpPr>
        <p:spPr>
          <a:xfrm>
            <a:off x="192855" y="4798692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noProof="0" dirty="0">
                <a:solidFill>
                  <a:schemeClr val="tx1"/>
                </a:solidFill>
              </a:rPr>
              <a:t>Bahçe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40C37B5-9350-A8E9-7A6C-B6602ED428B7}"/>
              </a:ext>
            </a:extLst>
          </p:cNvPr>
          <p:cNvSpPr/>
          <p:nvPr/>
        </p:nvSpPr>
        <p:spPr>
          <a:xfrm>
            <a:off x="4276529" y="3759689"/>
            <a:ext cx="3650540" cy="1202455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noProof="0" dirty="0" err="1">
                <a:solidFill>
                  <a:schemeClr val="tx1"/>
                </a:solidFill>
              </a:rPr>
              <a:t>Botanical</a:t>
            </a:r>
            <a:r>
              <a:rPr lang="tr-TR" sz="4000" b="1" noProof="0" dirty="0">
                <a:solidFill>
                  <a:schemeClr val="tx1"/>
                </a:solidFill>
              </a:rPr>
              <a:t> </a:t>
            </a:r>
            <a:r>
              <a:rPr lang="tr-TR" sz="4000" b="1" noProof="0" dirty="0" err="1">
                <a:solidFill>
                  <a:schemeClr val="tx1"/>
                </a:solidFill>
              </a:rPr>
              <a:t>Garden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FDCDFB3-EBC6-1878-3992-F2BE2CAA8BAD}"/>
              </a:ext>
            </a:extLst>
          </p:cNvPr>
          <p:cNvSpPr/>
          <p:nvPr/>
        </p:nvSpPr>
        <p:spPr>
          <a:xfrm>
            <a:off x="4276529" y="4962144"/>
            <a:ext cx="3650540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Botanik Bahçe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C9B39D0-9970-564F-EA71-92C576FE5A07}"/>
              </a:ext>
            </a:extLst>
          </p:cNvPr>
          <p:cNvSpPr/>
          <p:nvPr/>
        </p:nvSpPr>
        <p:spPr>
          <a:xfrm>
            <a:off x="8259804" y="3759689"/>
            <a:ext cx="3834947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Arboretum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9351BFE-8892-D4E4-7BC3-3EAC551B9841}"/>
              </a:ext>
            </a:extLst>
          </p:cNvPr>
          <p:cNvSpPr/>
          <p:nvPr/>
        </p:nvSpPr>
        <p:spPr>
          <a:xfrm>
            <a:off x="8259804" y="4798692"/>
            <a:ext cx="3834947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noProof="0" dirty="0">
                <a:solidFill>
                  <a:schemeClr val="tx1"/>
                </a:solidFill>
              </a:rPr>
              <a:t>Ağaç müzesi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01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0A0B22-B7A4-52C3-AF66-D03B426C5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4CD9AE5F-E5D1-0E07-EF48-9432E34B07DC}"/>
              </a:ext>
            </a:extLst>
          </p:cNvPr>
          <p:cNvSpPr/>
          <p:nvPr/>
        </p:nvSpPr>
        <p:spPr>
          <a:xfrm>
            <a:off x="192855" y="3759689"/>
            <a:ext cx="3750939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noProof="0" dirty="0" err="1">
                <a:solidFill>
                  <a:schemeClr val="tx1"/>
                </a:solidFill>
              </a:rPr>
              <a:t>Planetarium</a:t>
            </a:r>
            <a:endParaRPr lang="en-US" sz="44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3B6161B-5929-10EA-8D59-E21FBFA1F435}"/>
              </a:ext>
            </a:extLst>
          </p:cNvPr>
          <p:cNvSpPr/>
          <p:nvPr/>
        </p:nvSpPr>
        <p:spPr>
          <a:xfrm>
            <a:off x="192855" y="4798692"/>
            <a:ext cx="3750939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noProof="0" dirty="0" err="1">
                <a:solidFill>
                  <a:schemeClr val="tx1"/>
                </a:solidFill>
              </a:rPr>
              <a:t>Gezegenevi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6A0EA7E-20A5-48F9-ABC6-AAD856D9EBA3}"/>
              </a:ext>
            </a:extLst>
          </p:cNvPr>
          <p:cNvSpPr/>
          <p:nvPr/>
        </p:nvSpPr>
        <p:spPr>
          <a:xfrm>
            <a:off x="4276529" y="3759689"/>
            <a:ext cx="3650540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noProof="0" dirty="0" err="1">
                <a:solidFill>
                  <a:schemeClr val="tx1"/>
                </a:solidFill>
              </a:rPr>
              <a:t>Laboratory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5ABC209-BBF7-9A01-D08F-F4FAE3026F89}"/>
              </a:ext>
            </a:extLst>
          </p:cNvPr>
          <p:cNvSpPr/>
          <p:nvPr/>
        </p:nvSpPr>
        <p:spPr>
          <a:xfrm>
            <a:off x="4276529" y="4798692"/>
            <a:ext cx="3650540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Laboratuvar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DC6AD80-FC75-FBB8-62CC-8AA742A10355}"/>
              </a:ext>
            </a:extLst>
          </p:cNvPr>
          <p:cNvSpPr/>
          <p:nvPr/>
        </p:nvSpPr>
        <p:spPr>
          <a:xfrm>
            <a:off x="8259804" y="3759689"/>
            <a:ext cx="3834947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Exhibition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31CF41A-2242-673B-8F36-DD54AA743CB7}"/>
              </a:ext>
            </a:extLst>
          </p:cNvPr>
          <p:cNvSpPr/>
          <p:nvPr/>
        </p:nvSpPr>
        <p:spPr>
          <a:xfrm>
            <a:off x="8259804" y="4798692"/>
            <a:ext cx="3834947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noProof="0" dirty="0">
                <a:solidFill>
                  <a:schemeClr val="tx1"/>
                </a:solidFill>
              </a:rPr>
              <a:t>Sergi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A4599C-9205-B994-CB5B-8B203D752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048BCD5-1E7F-EB04-6B0E-A98CAC77C2B8}"/>
              </a:ext>
            </a:extLst>
          </p:cNvPr>
          <p:cNvSpPr/>
          <p:nvPr/>
        </p:nvSpPr>
        <p:spPr>
          <a:xfrm>
            <a:off x="314775" y="4430249"/>
            <a:ext cx="5357370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noProof="0" dirty="0" err="1">
                <a:solidFill>
                  <a:schemeClr val="tx1"/>
                </a:solidFill>
              </a:rPr>
              <a:t>Observation</a:t>
            </a:r>
            <a:r>
              <a:rPr lang="tr-TR" sz="4400" b="1" noProof="0" dirty="0">
                <a:solidFill>
                  <a:schemeClr val="tx1"/>
                </a:solidFill>
              </a:rPr>
              <a:t> </a:t>
            </a:r>
            <a:r>
              <a:rPr lang="tr-TR" sz="4400" b="1" noProof="0" dirty="0" err="1">
                <a:solidFill>
                  <a:schemeClr val="tx1"/>
                </a:solidFill>
              </a:rPr>
              <a:t>Tower</a:t>
            </a:r>
            <a:endParaRPr lang="en-US" sz="44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99E8040-B39E-2118-2DA3-32AA579F35B0}"/>
              </a:ext>
            </a:extLst>
          </p:cNvPr>
          <p:cNvSpPr/>
          <p:nvPr/>
        </p:nvSpPr>
        <p:spPr>
          <a:xfrm>
            <a:off x="314775" y="5469252"/>
            <a:ext cx="5357370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noProof="0" dirty="0">
                <a:solidFill>
                  <a:schemeClr val="tx1"/>
                </a:solidFill>
              </a:rPr>
              <a:t>Gözlem Kulesi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AAFBCBE-4C63-AA1D-F58E-17E0DD502C40}"/>
              </a:ext>
            </a:extLst>
          </p:cNvPr>
          <p:cNvSpPr/>
          <p:nvPr/>
        </p:nvSpPr>
        <p:spPr>
          <a:xfrm>
            <a:off x="6519856" y="4430249"/>
            <a:ext cx="5245423" cy="1039003"/>
          </a:xfrm>
          <a:prstGeom prst="roundRect">
            <a:avLst/>
          </a:prstGeom>
          <a:solidFill>
            <a:srgbClr val="BB7FF7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noProof="0" dirty="0" err="1">
                <a:solidFill>
                  <a:schemeClr val="tx1"/>
                </a:solidFill>
              </a:rPr>
              <a:t>Children’s</a:t>
            </a:r>
            <a:r>
              <a:rPr lang="tr-TR" sz="4000" b="1" noProof="0" dirty="0">
                <a:solidFill>
                  <a:schemeClr val="tx1"/>
                </a:solidFill>
              </a:rPr>
              <a:t> Library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071C9F6-2CC5-1F17-BA9C-5C1EE821EA22}"/>
              </a:ext>
            </a:extLst>
          </p:cNvPr>
          <p:cNvSpPr/>
          <p:nvPr/>
        </p:nvSpPr>
        <p:spPr>
          <a:xfrm>
            <a:off x="6519856" y="5469252"/>
            <a:ext cx="5245423" cy="789621"/>
          </a:xfrm>
          <a:prstGeom prst="roundRect">
            <a:avLst/>
          </a:prstGeom>
          <a:solidFill>
            <a:srgbClr val="D6B3F9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Çocuk Kütüphanesi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00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B68746-200D-B5DD-D9DA-BC9F5C2D8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87BD691-C3B3-01E3-624C-B8BF87E4D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851" y="2495982"/>
            <a:ext cx="2867025" cy="39719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1828C7D-45E2-E64D-F210-AEEAA2EFBFFA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https://www.egetolgayaltinay.com/contents/classroom-life-6-sinif/6-2-learning-places-outside-school-quiz-show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58290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1E919F-DDF6-1E79-5F48-B22F29FF3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DDC0FCC-0CA0-6CA5-B969-7321B044B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587" y="2402753"/>
            <a:ext cx="2943225" cy="402907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5C9CB8AA-F7DE-B034-D8DD-2C116FDE8B11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https://www.egetolgayaltinay.com/contents/classroom-life-6-sinif/6-2-learning-places-outside-school-anagram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8062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BC39F9-8C87-EA05-8EED-B1E043352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A76BD71-3C7C-4171-AC0B-2593579B8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930" y="2596428"/>
            <a:ext cx="2924175" cy="40481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0835D0F-72FA-B7C2-B653-404C11313BDA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https://www.egetolgayaltinay.com/contents/classroom-life-6-sinif/6-2-learning-places-outside-school-wizard-maze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44397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F4390-8496-56ED-1000-6FE80E4D0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62BAC78-A389-10D0-3A55-8C3F36C32C77}"/>
              </a:ext>
            </a:extLst>
          </p:cNvPr>
          <p:cNvSpPr txBox="1"/>
          <p:nvPr/>
        </p:nvSpPr>
        <p:spPr>
          <a:xfrm>
            <a:off x="0" y="234107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 err="1">
                <a:solidFill>
                  <a:srgbClr val="7030A0"/>
                </a:solidFill>
              </a:rPr>
              <a:t>Other</a:t>
            </a:r>
            <a:r>
              <a:rPr lang="tr-TR" sz="7200" b="1" dirty="0">
                <a:solidFill>
                  <a:srgbClr val="7030A0"/>
                </a:solidFill>
              </a:rPr>
              <a:t> </a:t>
            </a:r>
            <a:r>
              <a:rPr lang="tr-TR" sz="7200" b="1" dirty="0" err="1">
                <a:solidFill>
                  <a:srgbClr val="7030A0"/>
                </a:solidFill>
              </a:rPr>
              <a:t>Important</a:t>
            </a:r>
            <a:r>
              <a:rPr lang="tr-TR" sz="7200" b="1" dirty="0">
                <a:solidFill>
                  <a:srgbClr val="7030A0"/>
                </a:solidFill>
              </a:rPr>
              <a:t> </a:t>
            </a:r>
            <a:r>
              <a:rPr lang="tr-TR" sz="7200" b="1" dirty="0" err="1">
                <a:solidFill>
                  <a:srgbClr val="7030A0"/>
                </a:solidFill>
              </a:rPr>
              <a:t>Words</a:t>
            </a:r>
            <a:endParaRPr lang="en-US" sz="7200" b="1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9EEB9F2-5693-05C4-F0D1-F97B855C5DBF}"/>
              </a:ext>
            </a:extLst>
          </p:cNvPr>
          <p:cNvSpPr txBox="1"/>
          <p:nvPr/>
        </p:nvSpPr>
        <p:spPr>
          <a:xfrm>
            <a:off x="1" y="342900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noProof="0" dirty="0"/>
              <a:t>(</a:t>
            </a:r>
            <a:r>
              <a:rPr lang="tr-TR" sz="4000" b="1" dirty="0"/>
              <a:t>Diğer Önemli Kelimeler</a:t>
            </a:r>
            <a:r>
              <a:rPr lang="en-US" sz="40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486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F8523-1015-479B-0E18-60531811A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13876E46-1497-E41E-1867-E08725B0307F}"/>
              </a:ext>
            </a:extLst>
          </p:cNvPr>
          <p:cNvSpPr/>
          <p:nvPr/>
        </p:nvSpPr>
        <p:spPr>
          <a:xfrm>
            <a:off x="332899" y="69746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continue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1D72B51-2242-7865-9FD1-7ED14E325EDE}"/>
              </a:ext>
            </a:extLst>
          </p:cNvPr>
          <p:cNvSpPr/>
          <p:nvPr/>
        </p:nvSpPr>
        <p:spPr>
          <a:xfrm>
            <a:off x="332899" y="126901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remember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CD27473-9C89-503E-8107-4FD2DB5B6A6A}"/>
              </a:ext>
            </a:extLst>
          </p:cNvPr>
          <p:cNvSpPr/>
          <p:nvPr/>
        </p:nvSpPr>
        <p:spPr>
          <a:xfrm>
            <a:off x="3048391" y="69746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devam etmek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80AEF67-D239-10A5-CF08-13CB555C5BEF}"/>
              </a:ext>
            </a:extLst>
          </p:cNvPr>
          <p:cNvSpPr/>
          <p:nvPr/>
        </p:nvSpPr>
        <p:spPr>
          <a:xfrm>
            <a:off x="3048391" y="126901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hatırlamak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8202D352-E46F-560A-E97C-DF9F5A17ABCC}"/>
              </a:ext>
            </a:extLst>
          </p:cNvPr>
          <p:cNvSpPr/>
          <p:nvPr/>
        </p:nvSpPr>
        <p:spPr>
          <a:xfrm>
            <a:off x="332899" y="184055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recycle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402804A-08A6-DE5B-9FE4-3893C1622A5D}"/>
              </a:ext>
            </a:extLst>
          </p:cNvPr>
          <p:cNvSpPr/>
          <p:nvPr/>
        </p:nvSpPr>
        <p:spPr>
          <a:xfrm>
            <a:off x="332899" y="241210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easily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06CD2BA-47F9-AEF4-6A92-9078C164E219}"/>
              </a:ext>
            </a:extLst>
          </p:cNvPr>
          <p:cNvSpPr/>
          <p:nvPr/>
        </p:nvSpPr>
        <p:spPr>
          <a:xfrm>
            <a:off x="3048391" y="184055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geri dönüştürmek</a:t>
            </a:r>
            <a:endParaRPr lang="en-US" sz="2400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E66213BB-8A05-BE83-FD7F-BDC3176789BD}"/>
              </a:ext>
            </a:extLst>
          </p:cNvPr>
          <p:cNvSpPr/>
          <p:nvPr/>
        </p:nvSpPr>
        <p:spPr>
          <a:xfrm>
            <a:off x="3048391" y="241210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kolayca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39D3C750-C47B-84DB-89F1-706B8271D4DD}"/>
              </a:ext>
            </a:extLst>
          </p:cNvPr>
          <p:cNvSpPr/>
          <p:nvPr/>
        </p:nvSpPr>
        <p:spPr>
          <a:xfrm>
            <a:off x="332899" y="300935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firstly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39180B2-0CB2-51D1-6795-A88A0C9654B5}"/>
              </a:ext>
            </a:extLst>
          </p:cNvPr>
          <p:cNvSpPr/>
          <p:nvPr/>
        </p:nvSpPr>
        <p:spPr>
          <a:xfrm>
            <a:off x="332899" y="358089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2400" b="1" dirty="0" err="1">
                <a:solidFill>
                  <a:schemeClr val="tx1"/>
                </a:solidFill>
              </a:rPr>
              <a:t>one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after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another</a:t>
            </a:r>
            <a:r>
              <a:rPr lang="tr-TR" sz="2400" b="1" dirty="0">
                <a:solidFill>
                  <a:schemeClr val="tx1"/>
                </a:solidFill>
              </a:rPr>
              <a:t>: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29EB7D06-A4F2-4FD3-771C-A85E2A7B392E}"/>
              </a:ext>
            </a:extLst>
          </p:cNvPr>
          <p:cNvSpPr/>
          <p:nvPr/>
        </p:nvSpPr>
        <p:spPr>
          <a:xfrm>
            <a:off x="3048391" y="300935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ilk olarak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46C423C0-402A-D006-7101-894188C6CC34}"/>
              </a:ext>
            </a:extLst>
          </p:cNvPr>
          <p:cNvSpPr/>
          <p:nvPr/>
        </p:nvSpPr>
        <p:spPr>
          <a:xfrm>
            <a:off x="3048391" y="358089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art arda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E8F4767D-28C0-26B1-CDB9-0C11D768452B}"/>
              </a:ext>
            </a:extLst>
          </p:cNvPr>
          <p:cNvSpPr/>
          <p:nvPr/>
        </p:nvSpPr>
        <p:spPr>
          <a:xfrm>
            <a:off x="332899" y="415244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sort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F9CFEC99-C4E9-EBAF-8999-47BB24E2FB74}"/>
              </a:ext>
            </a:extLst>
          </p:cNvPr>
          <p:cNvSpPr/>
          <p:nvPr/>
        </p:nvSpPr>
        <p:spPr>
          <a:xfrm>
            <a:off x="332899" y="472398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competition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9C369610-902F-C981-3767-FDD7CE001F91}"/>
              </a:ext>
            </a:extLst>
          </p:cNvPr>
          <p:cNvSpPr/>
          <p:nvPr/>
        </p:nvSpPr>
        <p:spPr>
          <a:xfrm>
            <a:off x="3048391" y="415244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tür / çeşit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83B233A2-C6F0-043F-AF55-D5E656AE88A4}"/>
              </a:ext>
            </a:extLst>
          </p:cNvPr>
          <p:cNvSpPr/>
          <p:nvPr/>
        </p:nvSpPr>
        <p:spPr>
          <a:xfrm>
            <a:off x="3048391" y="472398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yarışma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9E5A3EC3-2ECE-CA57-CC73-567697A9B2CA}"/>
              </a:ext>
            </a:extLst>
          </p:cNvPr>
          <p:cNvSpPr/>
          <p:nvPr/>
        </p:nvSpPr>
        <p:spPr>
          <a:xfrm>
            <a:off x="332899" y="529553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exciting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3825F582-497C-4734-00F0-7AF22709F383}"/>
              </a:ext>
            </a:extLst>
          </p:cNvPr>
          <p:cNvSpPr/>
          <p:nvPr/>
        </p:nvSpPr>
        <p:spPr>
          <a:xfrm>
            <a:off x="3048391" y="529553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h</a:t>
            </a:r>
            <a:r>
              <a:rPr lang="tr-TR" sz="2800" noProof="0" dirty="0" err="1">
                <a:solidFill>
                  <a:schemeClr val="tx1"/>
                </a:solidFill>
              </a:rPr>
              <a:t>eyecan</a:t>
            </a:r>
            <a:r>
              <a:rPr lang="tr-TR" sz="2800" noProof="0" dirty="0">
                <a:solidFill>
                  <a:schemeClr val="tx1"/>
                </a:solidFill>
              </a:rPr>
              <a:t> verici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030D05B3-15D3-093E-25AE-A5AB156006F3}"/>
              </a:ext>
            </a:extLst>
          </p:cNvPr>
          <p:cNvSpPr txBox="1"/>
          <p:nvPr/>
        </p:nvSpPr>
        <p:spPr>
          <a:xfrm>
            <a:off x="2337335" y="-71974"/>
            <a:ext cx="797934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7030A0"/>
                </a:solidFill>
              </a:rPr>
              <a:t>Other</a:t>
            </a:r>
            <a:r>
              <a:rPr lang="tr-TR" sz="4400" b="1" dirty="0">
                <a:solidFill>
                  <a:srgbClr val="7030A0"/>
                </a:solidFill>
              </a:rPr>
              <a:t> </a:t>
            </a:r>
            <a:r>
              <a:rPr lang="tr-TR" sz="4400" b="1" dirty="0" err="1">
                <a:solidFill>
                  <a:srgbClr val="7030A0"/>
                </a:solidFill>
              </a:rPr>
              <a:t>Important</a:t>
            </a:r>
            <a:r>
              <a:rPr lang="tr-TR" sz="4400" b="1" dirty="0">
                <a:solidFill>
                  <a:srgbClr val="7030A0"/>
                </a:solidFill>
              </a:rPr>
              <a:t> </a:t>
            </a:r>
            <a:r>
              <a:rPr lang="tr-TR" sz="4400" b="1" dirty="0" err="1">
                <a:solidFill>
                  <a:srgbClr val="7030A0"/>
                </a:solidFill>
              </a:rPr>
              <a:t>Words</a:t>
            </a:r>
            <a:endParaRPr lang="en-US" sz="4400" b="1" noProof="0" dirty="0">
              <a:solidFill>
                <a:srgbClr val="7030A0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96923C62-2DCB-ED03-10F8-D3CFE20A539D}"/>
              </a:ext>
            </a:extLst>
          </p:cNvPr>
          <p:cNvSpPr/>
          <p:nvPr/>
        </p:nvSpPr>
        <p:spPr>
          <a:xfrm>
            <a:off x="6428119" y="69746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highlighter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FBD267B2-ECBA-FCB7-4893-12DD6406D85C}"/>
              </a:ext>
            </a:extLst>
          </p:cNvPr>
          <p:cNvSpPr/>
          <p:nvPr/>
        </p:nvSpPr>
        <p:spPr>
          <a:xfrm>
            <a:off x="6428119" y="126901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brief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E1B2455B-35A1-A74D-EDF1-35F419C19D58}"/>
              </a:ext>
            </a:extLst>
          </p:cNvPr>
          <p:cNvSpPr/>
          <p:nvPr/>
        </p:nvSpPr>
        <p:spPr>
          <a:xfrm>
            <a:off x="9143611" y="69746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fosforlu kalem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33E790C1-2F6C-94F6-C655-7F4EF810BC69}"/>
              </a:ext>
            </a:extLst>
          </p:cNvPr>
          <p:cNvSpPr/>
          <p:nvPr/>
        </p:nvSpPr>
        <p:spPr>
          <a:xfrm>
            <a:off x="9143611" y="126901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kısa özet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5" name="Dikdörtgen: Köşeleri Yuvarlatılmış 24">
            <a:extLst>
              <a:ext uri="{FF2B5EF4-FFF2-40B4-BE49-F238E27FC236}">
                <a16:creationId xmlns:a16="http://schemas.microsoft.com/office/drawing/2014/main" id="{BAEA840E-EFA3-9CE1-4D72-329EB89C91B6}"/>
              </a:ext>
            </a:extLst>
          </p:cNvPr>
          <p:cNvSpPr/>
          <p:nvPr/>
        </p:nvSpPr>
        <p:spPr>
          <a:xfrm>
            <a:off x="6428119" y="184055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information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6" name="Dikdörtgen: Köşeleri Yuvarlatılmış 25">
            <a:extLst>
              <a:ext uri="{FF2B5EF4-FFF2-40B4-BE49-F238E27FC236}">
                <a16:creationId xmlns:a16="http://schemas.microsoft.com/office/drawing/2014/main" id="{EA82C436-A533-041B-A633-777601493F23}"/>
              </a:ext>
            </a:extLst>
          </p:cNvPr>
          <p:cNvSpPr/>
          <p:nvPr/>
        </p:nvSpPr>
        <p:spPr>
          <a:xfrm>
            <a:off x="6428119" y="241210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recycling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1AA713CE-208E-ACAC-09C2-415A53BCDAC0}"/>
              </a:ext>
            </a:extLst>
          </p:cNvPr>
          <p:cNvSpPr/>
          <p:nvPr/>
        </p:nvSpPr>
        <p:spPr>
          <a:xfrm>
            <a:off x="9143611" y="1840557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700" dirty="0">
                <a:solidFill>
                  <a:schemeClr val="tx1"/>
                </a:solidFill>
              </a:rPr>
              <a:t>desteklemek</a:t>
            </a:r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BD61B654-8DA0-695C-2332-A031180F701F}"/>
              </a:ext>
            </a:extLst>
          </p:cNvPr>
          <p:cNvSpPr/>
          <p:nvPr/>
        </p:nvSpPr>
        <p:spPr>
          <a:xfrm>
            <a:off x="9143611" y="2412102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geri dönüşüm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10CAC498-79E4-27BF-067C-501321E8A19E}"/>
              </a:ext>
            </a:extLst>
          </p:cNvPr>
          <p:cNvSpPr/>
          <p:nvPr/>
        </p:nvSpPr>
        <p:spPr>
          <a:xfrm>
            <a:off x="6428119" y="300935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carefully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EA6885FE-9E87-A58C-F6E7-086221C95799}"/>
              </a:ext>
            </a:extLst>
          </p:cNvPr>
          <p:cNvSpPr/>
          <p:nvPr/>
        </p:nvSpPr>
        <p:spPr>
          <a:xfrm>
            <a:off x="6428119" y="358089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>
                <a:solidFill>
                  <a:schemeClr val="tx1"/>
                </a:solidFill>
              </a:rPr>
              <a:t>slogan: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FA8D95DC-E79E-A3DF-5309-4EA79C0BB646}"/>
              </a:ext>
            </a:extLst>
          </p:cNvPr>
          <p:cNvSpPr/>
          <p:nvPr/>
        </p:nvSpPr>
        <p:spPr>
          <a:xfrm>
            <a:off x="9143611" y="300935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dikkatlice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D1431D90-9167-B7EC-CA75-0ADE5F6F71DF}"/>
              </a:ext>
            </a:extLst>
          </p:cNvPr>
          <p:cNvSpPr/>
          <p:nvPr/>
        </p:nvSpPr>
        <p:spPr>
          <a:xfrm>
            <a:off x="9143611" y="358089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slogan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2838909D-4641-C17E-C4AE-DFDC673A1BD8}"/>
              </a:ext>
            </a:extLst>
          </p:cNvPr>
          <p:cNvSpPr/>
          <p:nvPr/>
        </p:nvSpPr>
        <p:spPr>
          <a:xfrm>
            <a:off x="6428119" y="415244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finally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FD80A95C-585C-5454-12EA-DCF138EF8F4D}"/>
              </a:ext>
            </a:extLst>
          </p:cNvPr>
          <p:cNvSpPr/>
          <p:nvPr/>
        </p:nvSpPr>
        <p:spPr>
          <a:xfrm>
            <a:off x="6428119" y="472398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take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turns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34B8E70F-F7CA-C855-FD48-64AD10FEB499}"/>
              </a:ext>
            </a:extLst>
          </p:cNvPr>
          <p:cNvSpPr/>
          <p:nvPr/>
        </p:nvSpPr>
        <p:spPr>
          <a:xfrm>
            <a:off x="9143611" y="415244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son olarak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12263F70-2BE1-DCBB-B7CA-A65D40E33704}"/>
              </a:ext>
            </a:extLst>
          </p:cNvPr>
          <p:cNvSpPr/>
          <p:nvPr/>
        </p:nvSpPr>
        <p:spPr>
          <a:xfrm>
            <a:off x="9143611" y="4723988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sırayla yapmak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67625405-34AA-1B6B-0E75-E03A325FDC6E}"/>
              </a:ext>
            </a:extLst>
          </p:cNvPr>
          <p:cNvSpPr/>
          <p:nvPr/>
        </p:nvSpPr>
        <p:spPr>
          <a:xfrm>
            <a:off x="6428119" y="529553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attend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F2E17217-DFF2-73F8-B594-0271ACD1F154}"/>
              </a:ext>
            </a:extLst>
          </p:cNvPr>
          <p:cNvSpPr/>
          <p:nvPr/>
        </p:nvSpPr>
        <p:spPr>
          <a:xfrm>
            <a:off x="9143611" y="5295533"/>
            <a:ext cx="2715492" cy="571545"/>
          </a:xfrm>
          <a:prstGeom prst="roundRect">
            <a:avLst/>
          </a:prstGeom>
          <a:solidFill>
            <a:srgbClr val="D6B3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noProof="0" dirty="0">
                <a:solidFill>
                  <a:schemeClr val="tx1"/>
                </a:solidFill>
              </a:rPr>
              <a:t>katılmak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9EB1E690-D76F-2028-38D9-856E1BB360B5}"/>
              </a:ext>
            </a:extLst>
          </p:cNvPr>
          <p:cNvSpPr/>
          <p:nvPr/>
        </p:nvSpPr>
        <p:spPr>
          <a:xfrm>
            <a:off x="332899" y="5874760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tidy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up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73966FF1-F443-2C48-1D02-27314693B3B5}"/>
              </a:ext>
            </a:extLst>
          </p:cNvPr>
          <p:cNvSpPr/>
          <p:nvPr/>
        </p:nvSpPr>
        <p:spPr>
          <a:xfrm>
            <a:off x="3048391" y="5874760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toplamak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E0470D14-61BB-38B5-7E44-27731CFA2C21}"/>
              </a:ext>
            </a:extLst>
          </p:cNvPr>
          <p:cNvSpPr/>
          <p:nvPr/>
        </p:nvSpPr>
        <p:spPr>
          <a:xfrm>
            <a:off x="6428117" y="5874760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feedback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126DB4B8-9A5F-7B50-DD09-A5C4B3958BD2}"/>
              </a:ext>
            </a:extLst>
          </p:cNvPr>
          <p:cNvSpPr/>
          <p:nvPr/>
        </p:nvSpPr>
        <p:spPr>
          <a:xfrm>
            <a:off x="9143609" y="5874760"/>
            <a:ext cx="2715492" cy="571545"/>
          </a:xfrm>
          <a:prstGeom prst="roundRect">
            <a:avLst/>
          </a:prstGeom>
          <a:solidFill>
            <a:srgbClr val="ECE5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geri bildirim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28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2" grpId="0" animBg="1"/>
      <p:bldP spid="13" grpId="0" animBg="1"/>
      <p:bldP spid="16" grpId="0" animBg="1"/>
      <p:bldP spid="17" grpId="0" animBg="1"/>
      <p:bldP spid="19" grpId="0" animBg="1"/>
      <p:bldP spid="23" grpId="0" animBg="1"/>
      <p:bldP spid="24" grpId="0" animBg="1"/>
      <p:bldP spid="27" grpId="0" animBg="1"/>
      <p:bldP spid="28" grpId="0" animBg="1"/>
      <p:bldP spid="31" grpId="0" animBg="1"/>
      <p:bldP spid="32" grpId="0" animBg="1"/>
      <p:bldP spid="35" grpId="0" animBg="1"/>
      <p:bldP spid="36" grpId="0" animBg="1"/>
      <p:bldP spid="38" grpId="0" animBg="1"/>
      <p:bldP spid="40" grpId="0" animBg="1"/>
      <p:bldP spid="4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8509AF-5C32-C875-7F1D-F2B1CAB94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411AAD3-CEFF-53AE-2931-7BF26065C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435" y="2495405"/>
            <a:ext cx="2886075" cy="401002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45D71D3-2185-31C5-1B55-4235818FA84C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https://www.egetolgayaltinay.com/contents/classroom-life-6-sinif/6-2-other-important-words-open-the-box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70802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DA503B-03BC-1022-D476-59468A12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4E95263-3F1D-7065-5F9D-988DF4551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510" y="2572616"/>
            <a:ext cx="2905125" cy="40957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A0B9E2A-34A9-3773-E563-4DCCF1EC266F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4"/>
              </a:rPr>
              <a:t>https://www.egetolgayaltinay.com/contents/classroom-life-6-sinif/6-2-other-important-words-vocabulary-test-quiz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5667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D336C-B702-0DCD-9B4F-2C70B0889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FC99DCC-93E0-9F24-E959-2699914B906F}"/>
              </a:ext>
            </a:extLst>
          </p:cNvPr>
          <p:cNvSpPr txBox="1"/>
          <p:nvPr/>
        </p:nvSpPr>
        <p:spPr>
          <a:xfrm>
            <a:off x="0" y="2341073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rgbClr val="7030A0"/>
                </a:solidFill>
              </a:rPr>
              <a:t>Daily </a:t>
            </a:r>
            <a:r>
              <a:rPr lang="tr-TR" sz="7200" b="1" dirty="0" err="1">
                <a:solidFill>
                  <a:srgbClr val="7030A0"/>
                </a:solidFill>
              </a:rPr>
              <a:t>Expressions</a:t>
            </a:r>
            <a:endParaRPr lang="en-US" sz="7200" b="1" noProof="0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824E408-003C-B98D-2A08-B7E7CB61C2EC}"/>
              </a:ext>
            </a:extLst>
          </p:cNvPr>
          <p:cNvSpPr txBox="1"/>
          <p:nvPr/>
        </p:nvSpPr>
        <p:spPr>
          <a:xfrm>
            <a:off x="1" y="342900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noProof="0" dirty="0"/>
              <a:t>(</a:t>
            </a:r>
            <a:r>
              <a:rPr lang="tr-TR" sz="4000" b="1" dirty="0"/>
              <a:t>Günlük Konuşma Kalıpları</a:t>
            </a:r>
            <a:r>
              <a:rPr lang="en-US" sz="40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817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DCD11-0566-5BAE-8C47-080DBDDAD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7371DAA-4DC1-E4B4-4E88-5E594658FB23}"/>
              </a:ext>
            </a:extLst>
          </p:cNvPr>
          <p:cNvSpPr txBox="1"/>
          <p:nvPr/>
        </p:nvSpPr>
        <p:spPr>
          <a:xfrm>
            <a:off x="0" y="4814221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7030A0"/>
                </a:solidFill>
              </a:rPr>
              <a:t>I got full marks on the English test!</a:t>
            </a:r>
            <a:r>
              <a:rPr lang="tr-TR" sz="5400" b="1" i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F352487-E9A7-6421-E012-9D098244ED99}"/>
              </a:ext>
            </a:extLst>
          </p:cNvPr>
          <p:cNvSpPr txBox="1"/>
          <p:nvPr/>
        </p:nvSpPr>
        <p:spPr>
          <a:xfrm>
            <a:off x="0" y="5515261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i="1" dirty="0"/>
              <a:t>(İngilizce sınavından tam puan aldım!)</a:t>
            </a:r>
          </a:p>
        </p:txBody>
      </p:sp>
    </p:spTree>
    <p:extLst>
      <p:ext uri="{BB962C8B-B14F-4D97-AF65-F5344CB8AC3E}">
        <p14:creationId xmlns:p14="http://schemas.microsoft.com/office/powerpoint/2010/main" val="400775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4D376D-AA4B-1AB1-34C6-FE914A4F9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2D621D3-A8CA-966A-EA8F-41062EE0BE00}"/>
              </a:ext>
            </a:extLst>
          </p:cNvPr>
          <p:cNvSpPr txBox="1"/>
          <p:nvPr/>
        </p:nvSpPr>
        <p:spPr>
          <a:xfrm>
            <a:off x="0" y="4814221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7030A0"/>
                </a:solidFill>
              </a:rPr>
              <a:t>I need some help with vocabulary work!</a:t>
            </a:r>
            <a:endParaRPr lang="tr-TR" sz="5400" b="1" i="1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1323104-79A8-3990-C29E-94ED36EAFC5C}"/>
              </a:ext>
            </a:extLst>
          </p:cNvPr>
          <p:cNvSpPr txBox="1"/>
          <p:nvPr/>
        </p:nvSpPr>
        <p:spPr>
          <a:xfrm>
            <a:off x="0" y="5515261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i="1" dirty="0"/>
              <a:t>(Kelime çalışması konusunda biraz yardıma ihtiyacım var!)</a:t>
            </a:r>
          </a:p>
        </p:txBody>
      </p:sp>
    </p:spTree>
    <p:extLst>
      <p:ext uri="{BB962C8B-B14F-4D97-AF65-F5344CB8AC3E}">
        <p14:creationId xmlns:p14="http://schemas.microsoft.com/office/powerpoint/2010/main" val="91123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BE6BD3-E897-3086-9AA0-50B778C2F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7F00176-6D2C-00C5-E741-9896F8EEA0AA}"/>
              </a:ext>
            </a:extLst>
          </p:cNvPr>
          <p:cNvSpPr txBox="1"/>
          <p:nvPr/>
        </p:nvSpPr>
        <p:spPr>
          <a:xfrm>
            <a:off x="0" y="4814221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7030A0"/>
                </a:solidFill>
              </a:rPr>
              <a:t>Do we have to discuss the answers in pairs?</a:t>
            </a:r>
            <a:endParaRPr lang="tr-TR" sz="4800" b="1" i="1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AD59DFD-559B-2850-AE36-11B53E445AA5}"/>
              </a:ext>
            </a:extLst>
          </p:cNvPr>
          <p:cNvSpPr txBox="1"/>
          <p:nvPr/>
        </p:nvSpPr>
        <p:spPr>
          <a:xfrm>
            <a:off x="0" y="5515261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i="1" dirty="0"/>
              <a:t>(Cevapları ikili olarak tartışmak zorunda mıyız?)</a:t>
            </a:r>
          </a:p>
        </p:txBody>
      </p:sp>
    </p:spTree>
    <p:extLst>
      <p:ext uri="{BB962C8B-B14F-4D97-AF65-F5344CB8AC3E}">
        <p14:creationId xmlns:p14="http://schemas.microsoft.com/office/powerpoint/2010/main" val="85608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276420-8987-A397-ADEE-FAF07875D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D8911BF-D78E-3C09-E8C2-56847BAC95F4}"/>
              </a:ext>
            </a:extLst>
          </p:cNvPr>
          <p:cNvSpPr txBox="1"/>
          <p:nvPr/>
        </p:nvSpPr>
        <p:spPr>
          <a:xfrm>
            <a:off x="0" y="4814221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7030A0"/>
                </a:solidFill>
              </a:rPr>
              <a:t>Let’s </a:t>
            </a:r>
            <a:r>
              <a:rPr lang="en-US" sz="5400" b="1" i="1" dirty="0" err="1">
                <a:solidFill>
                  <a:srgbClr val="7030A0"/>
                </a:solidFill>
              </a:rPr>
              <a:t>practise</a:t>
            </a:r>
            <a:r>
              <a:rPr lang="en-US" sz="5400" b="1" i="1" dirty="0">
                <a:solidFill>
                  <a:srgbClr val="7030A0"/>
                </a:solidFill>
              </a:rPr>
              <a:t> them together.</a:t>
            </a:r>
            <a:endParaRPr lang="tr-TR" sz="5400" b="1" i="1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0E9C3D2-0098-B1A3-5EDB-F5FDDC782DC2}"/>
              </a:ext>
            </a:extLst>
          </p:cNvPr>
          <p:cNvSpPr txBox="1"/>
          <p:nvPr/>
        </p:nvSpPr>
        <p:spPr>
          <a:xfrm>
            <a:off x="0" y="5515261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i="1" dirty="0"/>
              <a:t>(Haydi onları birlikte çalışalım.)</a:t>
            </a:r>
          </a:p>
        </p:txBody>
      </p:sp>
    </p:spTree>
    <p:extLst>
      <p:ext uri="{BB962C8B-B14F-4D97-AF65-F5344CB8AC3E}">
        <p14:creationId xmlns:p14="http://schemas.microsoft.com/office/powerpoint/2010/main" val="156848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C8BBE-4BF0-CABC-3DF7-FAEEF1DFD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417A5A4-1493-14E7-31A4-259EDEF63254}"/>
              </a:ext>
            </a:extLst>
          </p:cNvPr>
          <p:cNvSpPr txBox="1"/>
          <p:nvPr/>
        </p:nvSpPr>
        <p:spPr>
          <a:xfrm>
            <a:off x="0" y="4814221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7030A0"/>
                </a:solidFill>
              </a:rPr>
              <a:t>Two heads are better than one!</a:t>
            </a:r>
            <a:endParaRPr lang="tr-TR" sz="5400" b="1" i="1" dirty="0">
              <a:solidFill>
                <a:srgbClr val="7030A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71D7E3E-A2EA-BE7B-4EFC-00F0EEA1B15D}"/>
              </a:ext>
            </a:extLst>
          </p:cNvPr>
          <p:cNvSpPr txBox="1"/>
          <p:nvPr/>
        </p:nvSpPr>
        <p:spPr>
          <a:xfrm>
            <a:off x="0" y="5515261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i="1" dirty="0"/>
              <a:t>(</a:t>
            </a:r>
            <a:r>
              <a:rPr lang="fi-FI" sz="4800" b="1" i="1" dirty="0"/>
              <a:t>Bir elin nesi var, iki elin sesi var!</a:t>
            </a:r>
            <a:r>
              <a:rPr lang="tr-TR" sz="4800" b="1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182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8F16CD-F1AC-3ED3-3C9F-B2A08A111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6AA2B66-8340-102A-5FBD-ABEA2B057307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kelimelerini tekrar edebileceğin </a:t>
            </a:r>
            <a:r>
              <a:rPr lang="tr-TR" sz="2400" b="1" i="1" dirty="0" err="1"/>
              <a:t>Lexicard</a:t>
            </a:r>
            <a:r>
              <a:rPr lang="tr-TR" sz="2400" b="1" i="1" dirty="0"/>
              <a:t> (</a:t>
            </a:r>
            <a:r>
              <a:rPr lang="tr-TR" sz="2400" b="1" i="1" dirty="0" err="1"/>
              <a:t>Cram</a:t>
            </a:r>
            <a:r>
              <a:rPr lang="tr-TR" sz="2400" b="1" i="1" dirty="0"/>
              <a:t>) oyununa aşağıdaki bağlantıdan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https://www.egetolgayaltinay.com/oyun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740302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CE5102-9FA5-A3D5-6A9C-A2BE755BE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36672B6-9033-F24D-CDBC-6A164A3104BF}"/>
              </a:ext>
            </a:extLst>
          </p:cNvPr>
          <p:cNvSpPr txBox="1"/>
          <p:nvPr/>
        </p:nvSpPr>
        <p:spPr>
          <a:xfrm>
            <a:off x="1487054" y="919524"/>
            <a:ext cx="884150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3800" b="1" dirty="0"/>
              <a:t>SAMPLE </a:t>
            </a:r>
          </a:p>
          <a:p>
            <a:r>
              <a:rPr lang="tr-TR" sz="13800" b="1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9589774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A8C473-1807-7677-C592-4632FE19C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EB2331F-F3A2-0737-91E0-913A7B003544}"/>
              </a:ext>
            </a:extLst>
          </p:cNvPr>
          <p:cNvSpPr/>
          <p:nvPr/>
        </p:nvSpPr>
        <p:spPr>
          <a:xfrm>
            <a:off x="9356726" y="3540703"/>
            <a:ext cx="563418" cy="5080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89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6537F-8334-BE84-D26B-4E4B22F0C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890EE73-A7F6-6D1D-7902-2006AE53C2CB}"/>
              </a:ext>
            </a:extLst>
          </p:cNvPr>
          <p:cNvSpPr/>
          <p:nvPr/>
        </p:nvSpPr>
        <p:spPr>
          <a:xfrm>
            <a:off x="1717676" y="4512253"/>
            <a:ext cx="563418" cy="5080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1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3D8F45-5473-C080-BBBA-AC35CF62D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34C63BB-9B6C-3426-9C1E-48B610A8FD52}"/>
              </a:ext>
            </a:extLst>
          </p:cNvPr>
          <p:cNvSpPr/>
          <p:nvPr/>
        </p:nvSpPr>
        <p:spPr>
          <a:xfrm>
            <a:off x="5889626" y="4359853"/>
            <a:ext cx="563418" cy="5080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56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8B7DA0-1199-BBC5-F011-68D3C8A9B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D4224AB-6EF3-62BA-9172-9CD075DA1092}"/>
              </a:ext>
            </a:extLst>
          </p:cNvPr>
          <p:cNvSpPr/>
          <p:nvPr/>
        </p:nvSpPr>
        <p:spPr>
          <a:xfrm>
            <a:off x="2832101" y="5664778"/>
            <a:ext cx="563418" cy="5080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989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8115B-5975-5B4A-3734-DEAEB1B2F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D55B44E-097D-F900-B7C6-1EBB27911006}"/>
              </a:ext>
            </a:extLst>
          </p:cNvPr>
          <p:cNvSpPr/>
          <p:nvPr/>
        </p:nvSpPr>
        <p:spPr>
          <a:xfrm>
            <a:off x="1812926" y="5140903"/>
            <a:ext cx="563418" cy="5080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938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8F71-D982-98D1-A11D-1F98A04E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3502E3E8-8932-B82E-6998-21BB5A7FD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6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E8498BF0-5628-1507-BF73-00E01D7DDC9E}"/>
              </a:ext>
            </a:extLst>
          </p:cNvPr>
          <p:cNvSpPr txBox="1"/>
          <p:nvPr/>
        </p:nvSpPr>
        <p:spPr>
          <a:xfrm>
            <a:off x="6996231" y="3429000"/>
            <a:ext cx="4101332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Tolgay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AB5BB64-9C9E-BA26-C279-7D4E354C04F1}"/>
              </a:ext>
            </a:extLst>
          </p:cNvPr>
          <p:cNvSpPr txBox="1"/>
          <p:nvPr/>
        </p:nvSpPr>
        <p:spPr>
          <a:xfrm>
            <a:off x="4340734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3B41FAA-1E5D-7C50-6AF1-79DDEC51E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0B32CAF4-7B42-898E-BA03-9C2355C459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88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1931</Words>
  <Application>Microsoft Office PowerPoint</Application>
  <PresentationFormat>Geniş ekran</PresentationFormat>
  <Paragraphs>511</Paragraphs>
  <Slides>105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105</vt:i4>
      </vt:variant>
    </vt:vector>
  </HeadingPairs>
  <TitlesOfParts>
    <vt:vector size="109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Ege Altınay</dc:creator>
  <cp:lastModifiedBy>Ege Altınay</cp:lastModifiedBy>
  <cp:revision>91</cp:revision>
  <dcterms:created xsi:type="dcterms:W3CDTF">2026-10-09T16:52:21Z</dcterms:created>
  <dcterms:modified xsi:type="dcterms:W3CDTF">2026-10-11T16:39:40Z</dcterms:modified>
</cp:coreProperties>
</file>